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316" r:id="rId3"/>
    <p:sldId id="291" r:id="rId4"/>
    <p:sldId id="381" r:id="rId5"/>
    <p:sldId id="382" r:id="rId6"/>
    <p:sldId id="383" r:id="rId7"/>
    <p:sldId id="384" r:id="rId8"/>
    <p:sldId id="379" r:id="rId9"/>
    <p:sldId id="368" r:id="rId10"/>
    <p:sldId id="385" r:id="rId11"/>
    <p:sldId id="369" r:id="rId12"/>
    <p:sldId id="380" r:id="rId13"/>
    <p:sldId id="372" r:id="rId14"/>
    <p:sldId id="388" r:id="rId15"/>
    <p:sldId id="363" r:id="rId16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6C6"/>
    <a:srgbClr val="FF0000"/>
    <a:srgbClr val="000099"/>
    <a:srgbClr val="C0C0C0"/>
    <a:srgbClr val="6666FF"/>
    <a:srgbClr val="969696"/>
    <a:srgbClr val="666699"/>
    <a:srgbClr val="B2EC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4660"/>
  </p:normalViewPr>
  <p:slideViewPr>
    <p:cSldViewPr>
      <p:cViewPr>
        <p:scale>
          <a:sx n="110" d="100"/>
          <a:sy n="11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pPr>
              <a:defRPr/>
            </a:pPr>
            <a:fld id="{615BA817-8C66-473E-B62D-0F9001009030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pPr>
              <a:defRPr/>
            </a:pPr>
            <a:fld id="{2D6E0267-915C-4662-8118-B0B8DE9DC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954275-4F1F-4ACB-8469-7872BC9E1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D38622-A93F-4E37-922E-DBFDD08F62B1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82" tIns="45441" rIns="90882" bIns="45441" anchor="b"/>
          <a:lstStyle/>
          <a:p>
            <a:pPr algn="r"/>
            <a:fld id="{ACD41C01-4829-4704-9567-676510EA73C3}" type="slidenum">
              <a:rPr lang="ru-RU" altLang="ru-RU" sz="1200"/>
              <a:pPr algn="r"/>
              <a:t>1</a:t>
            </a:fld>
            <a:endParaRPr lang="ru-RU" altLang="ru-RU" sz="1200"/>
          </a:p>
        </p:txBody>
      </p:sp>
      <p:sp>
        <p:nvSpPr>
          <p:cNvPr id="1843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92175" y="744538"/>
            <a:ext cx="4979988" cy="3735387"/>
          </a:xfrm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4727575"/>
            <a:ext cx="5408613" cy="4471988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BFB7A-24BD-4708-93E5-0340C8C0C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54F21-AEB1-4AE0-B99E-C66913C15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A3D43-5660-4229-86CA-A366FF136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75F7C-5766-4CBA-9E11-CA75D9D04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C0313-DAA8-4052-B6CA-D0B7B6272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64B8E-8656-4434-8DE8-68E64F873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B4053-3152-4D65-ACD3-14063FD31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D07F3-2A77-4010-90B9-7459AB0E3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AE6D-EEEA-4C93-B229-E12FAB22F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CCD61-F08B-49CC-A623-619323680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04A0F-9E0A-439C-B5E3-ED934DF4D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21BEC-741C-4AA8-B7DF-320E06AAC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8964FF-C803-4B15-AC2F-7D965864D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F2F2"/>
            </a:gs>
            <a:gs pos="100000">
              <a:srgbClr val="C0C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3850" y="3500438"/>
            <a:ext cx="8424863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7" tIns="45709" rIns="91417" bIns="45709" anchor="ctr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особенностях организации и проведения ГИА-9 в 2016 году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defRPr/>
            </a:pPr>
            <a:endParaRPr lang="ru-RU" sz="23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defRPr/>
            </a:pPr>
            <a:endParaRPr lang="ru-RU" sz="23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defRPr/>
            </a:pPr>
            <a:r>
              <a:rPr lang="ru-RU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Лозовая О.А., начальник отдела </a:t>
            </a:r>
          </a:p>
          <a:p>
            <a:pPr algn="r">
              <a:defRPr/>
            </a:pPr>
            <a:r>
              <a:rPr lang="ru-RU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общего образования</a:t>
            </a:r>
          </a:p>
        </p:txBody>
      </p:sp>
      <p:pic>
        <p:nvPicPr>
          <p:cNvPr id="2051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404813"/>
            <a:ext cx="295116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Doc\Мероприятия\Флаг Кубани_800x.jpg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11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11413" y="404813"/>
            <a:ext cx="64436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ОЦЕНКА РЕЗУЛЬТАТОВ ГИА 9</a:t>
            </a: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163" y="1700213"/>
            <a:ext cx="9123362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33" tIns="45667" rIns="91333" bIns="45667">
            <a:spAutoFit/>
          </a:bodyPr>
          <a:lstStyle/>
          <a:p>
            <a:pPr algn="ctr"/>
            <a:r>
              <a:rPr lang="ru-RU" altLang="ru-RU" sz="2700" b="1">
                <a:solidFill>
                  <a:schemeClr val="accent2"/>
                </a:solidFill>
              </a:rPr>
              <a:t>60. </a:t>
            </a:r>
            <a:r>
              <a:rPr lang="ru-RU" altLang="ru-RU" sz="3600" b="1">
                <a:solidFill>
                  <a:srgbClr val="FF0000"/>
                </a:solidFill>
              </a:rPr>
              <a:t>Результаты ГИА </a:t>
            </a:r>
          </a:p>
          <a:p>
            <a:pPr algn="ctr"/>
            <a:r>
              <a:rPr lang="ru-RU" altLang="ru-RU" sz="3600" b="1">
                <a:solidFill>
                  <a:srgbClr val="FF0000"/>
                </a:solidFill>
              </a:rPr>
              <a:t>признаются удовлетворительными</a:t>
            </a:r>
            <a:r>
              <a:rPr lang="ru-RU" altLang="ru-RU" sz="3600" b="1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ru-RU" altLang="ru-RU" sz="3600" b="1">
                <a:solidFill>
                  <a:schemeClr val="accent2"/>
                </a:solidFill>
              </a:rPr>
              <a:t>в случае, если обучающийся </a:t>
            </a:r>
          </a:p>
          <a:p>
            <a:pPr algn="ctr"/>
            <a:r>
              <a:rPr lang="ru-RU" altLang="ru-RU" sz="3600" b="1">
                <a:solidFill>
                  <a:srgbClr val="FF0000"/>
                </a:solidFill>
              </a:rPr>
              <a:t>по обязательным </a:t>
            </a:r>
          </a:p>
          <a:p>
            <a:pPr algn="ctr"/>
            <a:r>
              <a:rPr lang="ru-RU" altLang="ru-RU" sz="3600" b="1">
                <a:solidFill>
                  <a:srgbClr val="FF0000"/>
                </a:solidFill>
              </a:rPr>
              <a:t>учебным предметам </a:t>
            </a:r>
          </a:p>
          <a:p>
            <a:pPr algn="ctr"/>
            <a:r>
              <a:rPr lang="ru-RU" altLang="ru-RU" sz="3600" b="1">
                <a:solidFill>
                  <a:schemeClr val="accent2"/>
                </a:solidFill>
              </a:rPr>
              <a:t>набрал минимальное </a:t>
            </a:r>
          </a:p>
          <a:p>
            <a:pPr algn="ctr"/>
            <a:r>
              <a:rPr lang="ru-RU" altLang="ru-RU" sz="3600" b="1">
                <a:solidFill>
                  <a:schemeClr val="accent2"/>
                </a:solidFill>
              </a:rPr>
              <a:t>количество баллов, </a:t>
            </a:r>
          </a:p>
          <a:p>
            <a:pPr algn="ctr"/>
            <a:r>
              <a:rPr lang="ru-RU" altLang="ru-RU" sz="3600" b="1">
                <a:solidFill>
                  <a:schemeClr val="accent2"/>
                </a:solidFill>
              </a:rPr>
              <a:t>определенное МОН КК.</a:t>
            </a:r>
          </a:p>
          <a:p>
            <a:endParaRPr lang="ru-RU" altLang="ru-RU" sz="2700" b="1">
              <a:solidFill>
                <a:srgbClr val="FF0000"/>
              </a:solidFill>
            </a:endParaRPr>
          </a:p>
          <a:p>
            <a:endParaRPr lang="ru-RU" altLang="ru-RU" sz="2700" b="1">
              <a:solidFill>
                <a:srgbClr val="FF0000"/>
              </a:solidFill>
            </a:endParaRPr>
          </a:p>
          <a:p>
            <a:endParaRPr lang="ru-RU" altLang="ru-RU" sz="2700" b="1">
              <a:solidFill>
                <a:srgbClr val="FF0000"/>
              </a:solidFill>
            </a:endParaRPr>
          </a:p>
          <a:p>
            <a:endParaRPr lang="ru-RU" altLang="ru-RU" sz="2700" b="1">
              <a:solidFill>
                <a:srgbClr val="FF0000"/>
              </a:solidFill>
            </a:endParaRPr>
          </a:p>
        </p:txBody>
      </p:sp>
      <p:pic>
        <p:nvPicPr>
          <p:cNvPr id="11270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" y="127000"/>
            <a:ext cx="1357313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Doc\Мероприятия\Флаг Кубани_800x.jpg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0" y="1484313"/>
            <a:ext cx="91440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33" tIns="45667" rIns="91333" bIns="45667">
            <a:spAutoFit/>
          </a:bodyPr>
          <a:lstStyle/>
          <a:p>
            <a:pPr algn="ctr" eaLnBrk="0" hangingPunct="0"/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п. 30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Повторно к сдаче 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соответствующему предмету по решению ГЭК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допускаются:</a:t>
            </a:r>
          </a:p>
          <a:p>
            <a:pPr algn="just" eaLnBrk="0" hangingPunct="0"/>
            <a:r>
              <a:rPr lang="ru-RU" altLang="ru-RU" sz="2800">
                <a:solidFill>
                  <a:srgbClr val="2106C6"/>
                </a:solidFill>
                <a:latin typeface="Times New Roman" pitchFamily="18" charset="0"/>
              </a:rPr>
              <a:t>● 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</a:rPr>
              <a:t>Получившие</a:t>
            </a:r>
            <a:r>
              <a:rPr lang="ru-RU" altLang="ru-RU" sz="2800">
                <a:solidFill>
                  <a:srgbClr val="2106C6"/>
                </a:solidFill>
                <a:latin typeface="Times New Roman" pitchFamily="18" charset="0"/>
              </a:rPr>
              <a:t>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неудовлетворительный результат по одному         обязательному</a:t>
            </a:r>
            <a:r>
              <a:rPr lang="ru-RU" altLang="ru-RU" sz="28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предмету</a:t>
            </a:r>
            <a:r>
              <a:rPr lang="ru-RU" altLang="ru-RU" sz="2800">
                <a:solidFill>
                  <a:srgbClr val="FF0000"/>
                </a:solidFill>
                <a:latin typeface="Times New Roman" pitchFamily="18" charset="0"/>
              </a:rPr>
              <a:t>;</a:t>
            </a:r>
          </a:p>
          <a:p>
            <a:pPr algn="just" eaLnBrk="0" hangingPunct="0"/>
            <a:r>
              <a:rPr lang="ru-RU" altLang="ru-RU" sz="2800" b="1">
                <a:solidFill>
                  <a:srgbClr val="2106C6"/>
                </a:solidFill>
                <a:latin typeface="Times New Roman" pitchFamily="18" charset="0"/>
              </a:rPr>
              <a:t>● 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</a:rPr>
              <a:t>Не явившиеся по уважительным причинам (подтверждено документально);</a:t>
            </a:r>
          </a:p>
          <a:p>
            <a:pPr algn="just" eaLnBrk="0" hangingPunct="0"/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</a:rPr>
              <a:t>● Не завершившие работу по уважительным причинам (подтверждено документально);</a:t>
            </a:r>
          </a:p>
          <a:p>
            <a:pPr algn="just" eaLnBrk="0" hangingPunct="0"/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</a:rPr>
              <a:t>● Апелляция о нарушении порядка ГИА удовлетворена;</a:t>
            </a:r>
          </a:p>
          <a:p>
            <a:pPr algn="just" eaLnBrk="0" hangingPunct="0"/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</a:rPr>
              <a:t>● Результаты аннулированы ГЭК в случае нарушений организаторами</a:t>
            </a:r>
          </a:p>
        </p:txBody>
      </p:sp>
      <p:pic>
        <p:nvPicPr>
          <p:cNvPr id="12293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"/>
            <a:ext cx="140335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55775" y="476250"/>
            <a:ext cx="7019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ПОВТОРНО июнь, август  2016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Doc\Мероприятия\Флаг Кубани_800x.jpg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1484313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33" tIns="45667" rIns="91333" bIns="45667">
            <a:spAutoFit/>
          </a:bodyPr>
          <a:lstStyle/>
          <a:p>
            <a:pPr algn="ctr" eaLnBrk="0" hangingPunct="0"/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</a:rPr>
              <a:t>п. 61  Право пройти ГИА 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соответствующему предмету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не ранее 1 сентября имеют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</a:rPr>
              <a:t>:</a:t>
            </a:r>
          </a:p>
          <a:p>
            <a:pPr algn="ctr" eaLnBrk="0" hangingPunct="0"/>
            <a:endParaRPr lang="ru-RU" altLang="ru-RU" sz="2800" b="1">
              <a:solidFill>
                <a:srgbClr val="FF0000"/>
              </a:solidFill>
              <a:latin typeface="Times New Roman" pitchFamily="18" charset="0"/>
            </a:endParaRPr>
          </a:p>
          <a:p>
            <a:pPr algn="just" eaLnBrk="0" hangingPunct="0"/>
            <a:r>
              <a:rPr lang="ru-RU" altLang="ru-RU" sz="2800">
                <a:solidFill>
                  <a:srgbClr val="2106C6"/>
                </a:solidFill>
                <a:latin typeface="Times New Roman" pitchFamily="18" charset="0"/>
              </a:rPr>
              <a:t>● 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</a:rPr>
              <a:t>не прошедшие ГИА;</a:t>
            </a:r>
          </a:p>
          <a:p>
            <a:pPr algn="just" eaLnBrk="0" hangingPunct="0"/>
            <a:endParaRPr lang="ru-RU" altLang="ru-RU" sz="2800" b="1">
              <a:solidFill>
                <a:srgbClr val="000099"/>
              </a:solidFill>
              <a:latin typeface="Times New Roman" pitchFamily="18" charset="0"/>
            </a:endParaRPr>
          </a:p>
          <a:p>
            <a:pPr algn="just" eaLnBrk="0" hangingPunct="0"/>
            <a:r>
              <a:rPr lang="ru-RU" altLang="ru-RU" sz="2800">
                <a:solidFill>
                  <a:srgbClr val="2106C6"/>
                </a:solidFill>
                <a:latin typeface="Times New Roman" pitchFamily="18" charset="0"/>
              </a:rPr>
              <a:t>●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</a:rPr>
              <a:t> получившие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неудовлетворительный результат более чем по одному</a:t>
            </a:r>
            <a:r>
              <a:rPr lang="ru-RU" altLang="ru-RU" sz="2800" b="1">
                <a:solidFill>
                  <a:srgbClr val="2106C6"/>
                </a:solidFill>
                <a:latin typeface="Times New Roman" pitchFamily="18" charset="0"/>
              </a:rPr>
              <a:t>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обязательному</a:t>
            </a:r>
            <a:r>
              <a:rPr lang="ru-RU" altLang="ru-RU" sz="2800">
                <a:solidFill>
                  <a:srgbClr val="2106C6"/>
                </a:solidFill>
                <a:latin typeface="Times New Roman" pitchFamily="18" charset="0"/>
              </a:rPr>
              <a:t>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предмету</a:t>
            </a:r>
            <a:r>
              <a:rPr lang="ru-RU" altLang="ru-RU" sz="2800">
                <a:solidFill>
                  <a:srgbClr val="FF0000"/>
                </a:solidFill>
                <a:latin typeface="Times New Roman" pitchFamily="18" charset="0"/>
              </a:rPr>
              <a:t>;</a:t>
            </a:r>
          </a:p>
          <a:p>
            <a:pPr algn="just" eaLnBrk="0" hangingPunct="0"/>
            <a:endParaRPr lang="ru-RU" altLang="ru-RU" sz="2800">
              <a:solidFill>
                <a:srgbClr val="FF0000"/>
              </a:solidFill>
              <a:latin typeface="Times New Roman" pitchFamily="18" charset="0"/>
            </a:endParaRPr>
          </a:p>
          <a:p>
            <a:pPr algn="just" eaLnBrk="0" hangingPunct="0"/>
            <a:r>
              <a:rPr lang="ru-RU" altLang="ru-RU" sz="2800">
                <a:solidFill>
                  <a:srgbClr val="2106C6"/>
                </a:solidFill>
                <a:latin typeface="Times New Roman" pitchFamily="18" charset="0"/>
              </a:rPr>
              <a:t>● 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</a:rPr>
              <a:t>получившие повторно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неудовлетворительный результат по одному 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</a:rPr>
              <a:t>обязательному</a:t>
            </a:r>
            <a:r>
              <a:rPr lang="ru-RU" altLang="ru-RU" sz="280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предмету в дополнительные сроки</a:t>
            </a:r>
          </a:p>
        </p:txBody>
      </p:sp>
      <p:pic>
        <p:nvPicPr>
          <p:cNvPr id="13317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"/>
            <a:ext cx="140335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55775" y="476250"/>
            <a:ext cx="70199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Дополнительный период </a:t>
            </a:r>
          </a:p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сентябрь  2016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Doc\Мероприятия\Флаг Кубани_800x.jpg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0" y="1484313"/>
            <a:ext cx="91440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33" tIns="45667" rIns="91333" bIns="45667">
            <a:spAutoFit/>
          </a:bodyPr>
          <a:lstStyle/>
          <a:p>
            <a:pPr algn="ctr"/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altLang="ru-RU" sz="2800" b="1">
                <a:solidFill>
                  <a:srgbClr val="000099"/>
                </a:solidFill>
              </a:rPr>
              <a:t> </a:t>
            </a:r>
            <a:r>
              <a:rPr lang="ru-RU" altLang="ru-RU" sz="2800" b="1">
                <a:solidFill>
                  <a:schemeClr val="accent2"/>
                </a:solidFill>
              </a:rPr>
              <a:t>5.3</a:t>
            </a:r>
          </a:p>
          <a:p>
            <a:pPr algn="ctr"/>
            <a:r>
              <a:rPr lang="ru-RU" altLang="ru-RU" sz="3200" b="1">
                <a:solidFill>
                  <a:srgbClr val="FF0000"/>
                </a:solidFill>
              </a:rPr>
              <a:t>Итоговые отметки за 9 класс </a:t>
            </a:r>
          </a:p>
          <a:p>
            <a:pPr algn="ctr"/>
            <a:r>
              <a:rPr lang="ru-RU" altLang="ru-RU" sz="3200" b="1">
                <a:solidFill>
                  <a:srgbClr val="FF0000"/>
                </a:solidFill>
              </a:rPr>
              <a:t>по русскому языку и математике </a:t>
            </a:r>
          </a:p>
          <a:p>
            <a:pPr algn="ctr"/>
            <a:r>
              <a:rPr lang="ru-RU" altLang="ru-RU" sz="3200" b="1">
                <a:solidFill>
                  <a:schemeClr val="accent2"/>
                </a:solidFill>
              </a:rPr>
              <a:t>определяются как среднее арифметическое годовой и экзаменационной отметок выпускника.</a:t>
            </a:r>
          </a:p>
          <a:p>
            <a:pPr algn="ctr"/>
            <a:endParaRPr lang="ru-RU" altLang="ru-RU" sz="3200" b="1">
              <a:solidFill>
                <a:schemeClr val="accent2"/>
              </a:solidFill>
            </a:endParaRPr>
          </a:p>
          <a:p>
            <a:pPr algn="ctr"/>
            <a:r>
              <a:rPr lang="ru-RU" altLang="ru-RU" sz="3200" b="1">
                <a:solidFill>
                  <a:schemeClr val="accent2"/>
                </a:solidFill>
              </a:rPr>
              <a:t>Итоговые отметки за 9 класс </a:t>
            </a:r>
            <a:r>
              <a:rPr lang="ru-RU" altLang="ru-RU" sz="3200" b="1">
                <a:solidFill>
                  <a:srgbClr val="FF0000"/>
                </a:solidFill>
              </a:rPr>
              <a:t>по другим учебным предметам</a:t>
            </a:r>
            <a:r>
              <a:rPr lang="ru-RU" altLang="ru-RU" sz="3200" b="1">
                <a:solidFill>
                  <a:schemeClr val="accent2"/>
                </a:solidFill>
              </a:rPr>
              <a:t> выставляются на основе годовой отметки выпускника </a:t>
            </a:r>
          </a:p>
          <a:p>
            <a:pPr algn="ctr"/>
            <a:r>
              <a:rPr lang="ru-RU" altLang="ru-RU" sz="3200" b="1">
                <a:solidFill>
                  <a:schemeClr val="accent2"/>
                </a:solidFill>
              </a:rPr>
              <a:t>за 9 класс.</a:t>
            </a:r>
          </a:p>
        </p:txBody>
      </p:sp>
      <p:pic>
        <p:nvPicPr>
          <p:cNvPr id="14341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"/>
            <a:ext cx="140335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03350" y="454025"/>
            <a:ext cx="77406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ИТОГОВАЯ ОТМЕТКА 9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Doc\Мероприятия\Флаг Кубани_800x.jpg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1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763713" y="441325"/>
            <a:ext cx="70199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АТТЕСТАТ С ОТЛИЧИЕМ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9388" y="1485900"/>
            <a:ext cx="8964612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33" tIns="45667" rIns="91333" bIns="45667">
            <a:spAutoFit/>
          </a:bodyPr>
          <a:lstStyle/>
          <a:p>
            <a:pPr algn="ctr"/>
            <a:r>
              <a:rPr lang="ru-RU" altLang="ru-RU" sz="3200" b="1">
                <a:solidFill>
                  <a:srgbClr val="FF0000"/>
                </a:solidFill>
              </a:rPr>
              <a:t>Аттестат</a:t>
            </a:r>
            <a:r>
              <a:rPr lang="ru-RU" altLang="ru-RU" sz="3200" b="1">
                <a:solidFill>
                  <a:srgbClr val="000099"/>
                </a:solidFill>
              </a:rPr>
              <a:t> об основном общем образовании </a:t>
            </a:r>
            <a:r>
              <a:rPr lang="ru-RU" altLang="ru-RU" sz="3200" b="1">
                <a:solidFill>
                  <a:srgbClr val="FF0000"/>
                </a:solidFill>
              </a:rPr>
              <a:t>с отличием выдается выпускникам 9 кл,</a:t>
            </a:r>
          </a:p>
          <a:p>
            <a:pPr algn="ctr"/>
            <a:endParaRPr lang="ru-RU" altLang="ru-RU" sz="3200" b="1">
              <a:solidFill>
                <a:srgbClr val="FF0000"/>
              </a:solidFill>
            </a:endParaRPr>
          </a:p>
          <a:p>
            <a:pPr algn="ctr"/>
            <a:r>
              <a:rPr lang="ru-RU" altLang="ru-RU" sz="3200" b="1">
                <a:solidFill>
                  <a:srgbClr val="FF0000"/>
                </a:solidFill>
              </a:rPr>
              <a:t> </a:t>
            </a:r>
            <a:r>
              <a:rPr lang="ru-RU" altLang="ru-RU" sz="3200" b="1">
                <a:solidFill>
                  <a:srgbClr val="000099"/>
                </a:solidFill>
              </a:rPr>
              <a:t>завершившим обучение по образовательной программе основного общего образования,</a:t>
            </a:r>
          </a:p>
          <a:p>
            <a:pPr algn="ctr"/>
            <a:r>
              <a:rPr lang="ru-RU" altLang="ru-RU" sz="3200" b="1">
                <a:solidFill>
                  <a:srgbClr val="000099"/>
                </a:solidFill>
              </a:rPr>
              <a:t> успешно прошедшим ГИА,</a:t>
            </a:r>
          </a:p>
          <a:p>
            <a:pPr algn="ctr"/>
            <a:endParaRPr lang="ru-RU" altLang="ru-RU" sz="1200" b="1">
              <a:solidFill>
                <a:srgbClr val="000099"/>
              </a:solidFill>
            </a:endParaRPr>
          </a:p>
          <a:p>
            <a:pPr algn="ctr"/>
            <a:r>
              <a:rPr lang="ru-RU" altLang="ru-RU" sz="3200" b="1">
                <a:solidFill>
                  <a:srgbClr val="000099"/>
                </a:solidFill>
              </a:rPr>
              <a:t> имеющим </a:t>
            </a:r>
            <a:r>
              <a:rPr lang="ru-RU" altLang="ru-RU" sz="3200" b="1">
                <a:solidFill>
                  <a:srgbClr val="FF0000"/>
                </a:solidFill>
              </a:rPr>
              <a:t>итоговые отметки отлично по всем учебным предметам учебного плана</a:t>
            </a:r>
            <a:r>
              <a:rPr lang="ru-RU" altLang="ru-RU" sz="3200" b="1">
                <a:solidFill>
                  <a:srgbClr val="000099"/>
                </a:solidFill>
              </a:rPr>
              <a:t>, изучавшимся на уровне ООО .</a:t>
            </a:r>
          </a:p>
        </p:txBody>
      </p:sp>
      <p:pic>
        <p:nvPicPr>
          <p:cNvPr id="15366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3975"/>
            <a:ext cx="1357312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Doc\Мероприятия\Флаг Кубани_800x.jpg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573213" y="393700"/>
            <a:ext cx="7102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СХЕМА ПРОВЕДЕНИЯ ГИА-9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1412875"/>
            <a:ext cx="9180513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33" tIns="45667" rIns="91333" bIns="45667">
            <a:spAutoFit/>
          </a:bodyPr>
          <a:lstStyle/>
          <a:p>
            <a:pPr lvl="1"/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2400" b="1">
                <a:solidFill>
                  <a:srgbClr val="262673"/>
                </a:solidFill>
                <a:latin typeface="Times New Roman" pitchFamily="18" charset="0"/>
              </a:rPr>
              <a:t>В каждом муниципальном образовании </a:t>
            </a:r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</a:rPr>
              <a:t>не менее чем в одном ППЭ аудитории (часть аудиторий) оборудуются средствами видеонаблюдения;</a:t>
            </a:r>
            <a:r>
              <a:rPr lang="ru-RU" altLang="ru-RU" sz="2400" b="1">
                <a:solidFill>
                  <a:srgbClr val="262673"/>
                </a:solidFill>
                <a:latin typeface="Times New Roman" pitchFamily="18" charset="0"/>
              </a:rPr>
              <a:t> </a:t>
            </a:r>
          </a:p>
          <a:p>
            <a:pPr lvl="1"/>
            <a:r>
              <a:rPr lang="ru-RU" altLang="ru-RU" sz="1000" b="1">
                <a:solidFill>
                  <a:srgbClr val="262673"/>
                </a:solidFill>
                <a:latin typeface="Times New Roman" pitchFamily="18" charset="0"/>
              </a:rPr>
              <a:t>     </a:t>
            </a:r>
          </a:p>
          <a:p>
            <a:pPr lvl="1"/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</a:rPr>
              <a:t>Рассадка обучающихся в аудиториях </a:t>
            </a:r>
            <a:r>
              <a:rPr lang="ru-RU" altLang="ru-RU" sz="2400" b="1">
                <a:solidFill>
                  <a:srgbClr val="262673"/>
                </a:solidFill>
                <a:latin typeface="Times New Roman" pitchFamily="18" charset="0"/>
              </a:rPr>
              <a:t>на ОГЭ по русскому языку и математике </a:t>
            </a:r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</a:rPr>
              <a:t>по 1 человеку за столом  без учета школ и классов по 16-32 человека в аудитории;</a:t>
            </a:r>
          </a:p>
          <a:p>
            <a:pPr lvl="1"/>
            <a:endParaRPr lang="ru-RU" altLang="ru-RU" sz="2400" b="1">
              <a:solidFill>
                <a:srgbClr val="FF0000"/>
              </a:solidFill>
              <a:latin typeface="Times New Roman" pitchFamily="18" charset="0"/>
            </a:endParaRPr>
          </a:p>
          <a:p>
            <a:pPr lvl="1" algn="just"/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</a:rPr>
              <a:t>В региональную информационную систему </a:t>
            </a:r>
            <a:r>
              <a:rPr lang="ru-RU" altLang="ru-RU" sz="2400" b="1">
                <a:solidFill>
                  <a:srgbClr val="262673"/>
                </a:solidFill>
                <a:latin typeface="Times New Roman" pitchFamily="18" charset="0"/>
              </a:rPr>
              <a:t>(РИС) вносятся </a:t>
            </a:r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</a:rPr>
              <a:t>все общеобразовательные организации</a:t>
            </a:r>
            <a:r>
              <a:rPr lang="ru-RU" altLang="ru-RU" sz="2400" b="1">
                <a:solidFill>
                  <a:srgbClr val="262673"/>
                </a:solidFill>
                <a:latin typeface="Times New Roman" pitchFamily="18" charset="0"/>
              </a:rPr>
              <a:t>, расположенные на территории МО, сведения об обучающихся с указанием выбранных ими учебных предметов и форм</a:t>
            </a:r>
          </a:p>
          <a:p>
            <a:pPr lvl="1"/>
            <a:endParaRPr lang="ru-RU" altLang="ru-RU" sz="1000" b="1">
              <a:solidFill>
                <a:srgbClr val="FF0000"/>
              </a:solidFill>
              <a:latin typeface="Times New Roman" pitchFamily="18" charset="0"/>
            </a:endParaRPr>
          </a:p>
          <a:p>
            <a:pPr lvl="1"/>
            <a:endParaRPr lang="ru-RU" altLang="ru-RU" sz="2400" b="1">
              <a:solidFill>
                <a:srgbClr val="FF0000"/>
              </a:solidFill>
              <a:latin typeface="Times New Roman" pitchFamily="18" charset="0"/>
            </a:endParaRPr>
          </a:p>
          <a:p>
            <a:pPr lvl="1"/>
            <a:endParaRPr lang="ru-RU" altLang="ru-RU" sz="2400" b="1">
              <a:solidFill>
                <a:srgbClr val="262673"/>
              </a:solidFill>
              <a:latin typeface="Times New Roman" pitchFamily="18" charset="0"/>
            </a:endParaRPr>
          </a:p>
        </p:txBody>
      </p:sp>
      <p:pic>
        <p:nvPicPr>
          <p:cNvPr id="16390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" y="127000"/>
            <a:ext cx="1357313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oc\Мероприятия\Флаг Кубани_800x.jpg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755775" y="476250"/>
            <a:ext cx="7019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ФЕДЕРАЛЬНЫЕ ДОКУМЕНТЫ</a:t>
            </a:r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3175" y="1417638"/>
            <a:ext cx="9144000" cy="517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декабря 2012 года № 273-ФЗ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Федерации»; </a:t>
            </a:r>
          </a:p>
          <a:p>
            <a:pPr algn="ctr">
              <a:defRPr/>
            </a:pPr>
            <a:endParaRPr lang="ru-RU" sz="1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РФ от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25.12.2013 № 1394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утверждении Порядка проведения государственной итоговой аттестации по образовательным программам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основного общего образования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61950" algn="ctr">
              <a:defRPr/>
            </a:pP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(с изменениями и дополнениями от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… 07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июля 2015 г.)</a:t>
            </a:r>
          </a:p>
          <a:p>
            <a:pPr marL="342900" indent="-342900" algn="ctr">
              <a:buFontTx/>
              <a:buChar char="-"/>
              <a:defRPr/>
            </a:pP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России от 14 февраля 2014 года № 115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«Об утверждении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Порядка заполнения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учета и выдачи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аттестатов об основном общем и среднем общем образовании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 их дубликатов»</a:t>
            </a:r>
          </a:p>
          <a:p>
            <a:pPr marL="361950" algn="ctr">
              <a:defRPr/>
            </a:pP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(с изменениями и дополнениями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 …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8 июня 2015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г.)</a:t>
            </a:r>
            <a:endParaRPr lang="ru-RU" alt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"/>
            <a:ext cx="140335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oc\Мероприятия\Флаг Кубани_800x.jpg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1484313"/>
            <a:ext cx="9144000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ru-RU" sz="2400" b="1" dirty="0" smtClean="0">
              <a:solidFill>
                <a:schemeClr val="accent4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2 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2800" b="1" dirty="0">
                <a:solidFill>
                  <a:srgbClr val="2106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является обязательной</a:t>
            </a:r>
          </a:p>
          <a:p>
            <a:pPr algn="ctr">
              <a:defRPr/>
            </a:pPr>
            <a:endParaRPr lang="ru-RU" altLang="ru-RU" sz="2800" b="1" dirty="0">
              <a:solidFill>
                <a:srgbClr val="2106C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п. 4 </a:t>
            </a:r>
            <a:r>
              <a:rPr lang="ru-RU" alt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ГИА - 4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учебных предмета:</a:t>
            </a:r>
            <a:r>
              <a:rPr lang="ru-RU" altLang="ru-RU" sz="2800" b="1" dirty="0">
                <a:solidFill>
                  <a:srgbClr val="2106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b="1" dirty="0" smtClean="0">
              <a:solidFill>
                <a:srgbClr val="2106C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2800" b="1" dirty="0">
                <a:solidFill>
                  <a:srgbClr val="2106C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2800" b="1" dirty="0" smtClean="0">
                <a:solidFill>
                  <a:srgbClr val="2106C6"/>
                </a:solidFill>
                <a:latin typeface="Times New Roman" pitchFamily="18" charset="0"/>
                <a:cs typeface="Times New Roman" pitchFamily="18" charset="0"/>
              </a:rPr>
              <a:t>бязательные </a:t>
            </a:r>
            <a:r>
              <a:rPr lang="ru-RU" alt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экзамены </a:t>
            </a:r>
          </a:p>
          <a:p>
            <a:pPr algn="ctr">
              <a:defRPr/>
            </a:pP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русскому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языку и математике,</a:t>
            </a:r>
            <a:r>
              <a:rPr lang="ru-RU" altLang="ru-RU" sz="2800" b="1" dirty="0">
                <a:solidFill>
                  <a:srgbClr val="2106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b="1" dirty="0" smtClean="0">
              <a:solidFill>
                <a:srgbClr val="2106C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sz="2800" b="1" dirty="0">
              <a:solidFill>
                <a:srgbClr val="2106C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2800" b="1" dirty="0">
                <a:solidFill>
                  <a:srgbClr val="2106C6"/>
                </a:solidFill>
                <a:latin typeface="Times New Roman" pitchFamily="18" charset="0"/>
                <a:cs typeface="Times New Roman" pitchFamily="18" charset="0"/>
              </a:rPr>
              <a:t>экзамены по выбору обучающегося </a:t>
            </a:r>
          </a:p>
          <a:p>
            <a:pPr algn="ctr">
              <a:defRPr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двум учебным предметам</a:t>
            </a:r>
          </a:p>
          <a:p>
            <a:pPr algn="ctr">
              <a:defRPr/>
            </a:pPr>
            <a:r>
              <a:rPr lang="ru-RU" alt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(физика, химия, биология, литература, география, история, обществознание, иностранные языки, ИКТ)</a:t>
            </a:r>
          </a:p>
        </p:txBody>
      </p:sp>
      <p:pic>
        <p:nvPicPr>
          <p:cNvPr id="2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"/>
            <a:ext cx="140335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55775" y="476250"/>
            <a:ext cx="7019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ПОРЯДОК ПРОВЕДЕНИЯ ГИА-9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Doc\Мероприятия\Флаг Кубани_800x.jpg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268538" y="476250"/>
            <a:ext cx="64436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ФОРМЫ ПРОВЕДЕНИЯ ГИА  9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79388" y="1484313"/>
            <a:ext cx="89646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33" tIns="45667" rIns="91333" bIns="45667">
            <a:spAutoFit/>
          </a:bodyPr>
          <a:lstStyle/>
          <a:p>
            <a:pPr algn="ctr"/>
            <a:r>
              <a:rPr lang="ru-RU" altLang="ru-RU" sz="3600" b="1">
                <a:solidFill>
                  <a:schemeClr val="accent2"/>
                </a:solidFill>
              </a:rPr>
              <a:t>7 а) </a:t>
            </a:r>
            <a:r>
              <a:rPr lang="ru-RU" altLang="ru-RU" sz="3600" b="1">
                <a:solidFill>
                  <a:srgbClr val="FF0000"/>
                </a:solidFill>
              </a:rPr>
              <a:t>ОГЭ </a:t>
            </a:r>
            <a:r>
              <a:rPr lang="ru-RU" altLang="ru-RU" sz="3600" b="1">
                <a:solidFill>
                  <a:schemeClr val="accent2"/>
                </a:solidFill>
              </a:rPr>
              <a:t>- для обучающихся ОО, освоивших образовательные программы основного общего образования в </a:t>
            </a:r>
            <a:r>
              <a:rPr lang="ru-RU" altLang="ru-RU" sz="3600" b="1">
                <a:solidFill>
                  <a:srgbClr val="FF0000"/>
                </a:solidFill>
              </a:rPr>
              <a:t>очной, очно-заочной, заочной формах</a:t>
            </a:r>
            <a:r>
              <a:rPr lang="ru-RU" altLang="ru-RU" sz="3600" b="1">
                <a:solidFill>
                  <a:schemeClr val="accent2"/>
                </a:solidFill>
              </a:rPr>
              <a:t>, </a:t>
            </a:r>
          </a:p>
          <a:p>
            <a:pPr algn="ctr"/>
            <a:r>
              <a:rPr lang="ru-RU" altLang="ru-RU" sz="3600" b="1">
                <a:solidFill>
                  <a:schemeClr val="accent2"/>
                </a:solidFill>
              </a:rPr>
              <a:t> </a:t>
            </a:r>
            <a:r>
              <a:rPr lang="ru-RU" altLang="ru-RU" sz="3600" b="1">
                <a:solidFill>
                  <a:srgbClr val="FF0000"/>
                </a:solidFill>
              </a:rPr>
              <a:t>в форме семейного образования </a:t>
            </a:r>
          </a:p>
          <a:p>
            <a:pPr algn="ctr"/>
            <a:r>
              <a:rPr lang="ru-RU" altLang="ru-RU" sz="36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altLang="ru-RU" sz="3600" b="1">
                <a:solidFill>
                  <a:schemeClr val="accent2"/>
                </a:solidFill>
              </a:rPr>
              <a:t>и </a:t>
            </a:r>
            <a:r>
              <a:rPr lang="ru-RU" altLang="ru-RU" sz="3600" b="1">
                <a:solidFill>
                  <a:srgbClr val="FF0000"/>
                </a:solidFill>
              </a:rPr>
              <a:t>допущенных в текущем году </a:t>
            </a:r>
            <a:r>
              <a:rPr lang="ru-RU" altLang="ru-RU" sz="3600" b="1">
                <a:solidFill>
                  <a:schemeClr val="accent2"/>
                </a:solidFill>
              </a:rPr>
              <a:t>к ГИА </a:t>
            </a:r>
          </a:p>
        </p:txBody>
      </p:sp>
      <p:pic>
        <p:nvPicPr>
          <p:cNvPr id="5126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" y="127000"/>
            <a:ext cx="1357313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Doc\Мероприятия\Флаг Кубани_800x.jpg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11413" y="476250"/>
            <a:ext cx="64436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ФОРМЫ ПРОВЕДЕНИЯ ГИА 9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9388" y="1341438"/>
            <a:ext cx="896461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33" tIns="45667" rIns="91333" bIns="45667">
            <a:spAutoFit/>
          </a:bodyPr>
          <a:lstStyle/>
          <a:p>
            <a:r>
              <a:rPr lang="ru-RU" altLang="ru-RU" sz="3600" b="1">
                <a:solidFill>
                  <a:schemeClr val="accent2"/>
                </a:solidFill>
              </a:rPr>
              <a:t>7 б) </a:t>
            </a:r>
            <a:r>
              <a:rPr lang="ru-RU" altLang="ru-RU" sz="3600" b="1">
                <a:solidFill>
                  <a:srgbClr val="FF0000"/>
                </a:solidFill>
              </a:rPr>
              <a:t>ГВЭ</a:t>
            </a:r>
            <a:r>
              <a:rPr lang="ru-RU" altLang="ru-RU" sz="3600" b="1">
                <a:solidFill>
                  <a:schemeClr val="accent2"/>
                </a:solidFill>
              </a:rPr>
              <a:t> - для обучающихся в учреждениях, исполняющих наказание в виде лишения свободы, </a:t>
            </a:r>
            <a:r>
              <a:rPr lang="ru-RU" altLang="ru-RU" sz="3600" b="1">
                <a:solidFill>
                  <a:srgbClr val="FF0000"/>
                </a:solidFill>
              </a:rPr>
              <a:t>для обучающихся с ограниченными возможностями здоровья, обучающихся детей-инвалидов и инвалидов.</a:t>
            </a:r>
          </a:p>
          <a:p>
            <a:endParaRPr lang="ru-RU" altLang="ru-RU" sz="3600" b="1">
              <a:solidFill>
                <a:srgbClr val="FF0000"/>
              </a:solidFill>
            </a:endParaRPr>
          </a:p>
          <a:p>
            <a:r>
              <a:rPr lang="ru-RU" altLang="ru-RU" sz="3200" b="1">
                <a:solidFill>
                  <a:schemeClr val="accent2"/>
                </a:solidFill>
              </a:rPr>
              <a:t>ГИА </a:t>
            </a:r>
            <a:r>
              <a:rPr lang="ru-RU" altLang="ru-RU" sz="3200" b="1">
                <a:solidFill>
                  <a:srgbClr val="FF0000"/>
                </a:solidFill>
              </a:rPr>
              <a:t>по желанию</a:t>
            </a:r>
            <a:r>
              <a:rPr lang="ru-RU" altLang="ru-RU" sz="3200" b="1">
                <a:solidFill>
                  <a:schemeClr val="accent2"/>
                </a:solidFill>
              </a:rPr>
              <a:t> проводится в форме ОГЭ</a:t>
            </a:r>
          </a:p>
        </p:txBody>
      </p:sp>
      <p:pic>
        <p:nvPicPr>
          <p:cNvPr id="6150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" y="127000"/>
            <a:ext cx="1357313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Doc\Мероприятия\Флаг Кубани_800x.jpg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11413" y="349250"/>
            <a:ext cx="64436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УЧАСТНИКИ   ГИА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9388" y="1484313"/>
            <a:ext cx="896461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33" tIns="45667" rIns="91333" bIns="45667">
            <a:spAutoFit/>
          </a:bodyPr>
          <a:lstStyle/>
          <a:p>
            <a:pPr algn="ctr"/>
            <a:r>
              <a:rPr lang="ru-RU" altLang="ru-RU" sz="3200" b="1">
                <a:solidFill>
                  <a:srgbClr val="000099"/>
                </a:solidFill>
              </a:rPr>
              <a:t>9. К ГИА допускается обучающийся,</a:t>
            </a:r>
          </a:p>
          <a:p>
            <a:pPr algn="ctr"/>
            <a:r>
              <a:rPr lang="ru-RU" altLang="ru-RU" sz="3200" b="1">
                <a:solidFill>
                  <a:srgbClr val="000099"/>
                </a:solidFill>
              </a:rPr>
              <a:t> </a:t>
            </a:r>
            <a:r>
              <a:rPr lang="ru-RU" altLang="ru-RU" sz="3200" b="1">
                <a:solidFill>
                  <a:srgbClr val="FF0000"/>
                </a:solidFill>
              </a:rPr>
              <a:t>не имеющий</a:t>
            </a:r>
            <a:r>
              <a:rPr lang="ru-RU" altLang="ru-RU" sz="3200" b="1">
                <a:solidFill>
                  <a:srgbClr val="000099"/>
                </a:solidFill>
              </a:rPr>
              <a:t> </a:t>
            </a:r>
            <a:r>
              <a:rPr lang="ru-RU" altLang="ru-RU" sz="3200" b="1">
                <a:solidFill>
                  <a:srgbClr val="FF0000"/>
                </a:solidFill>
              </a:rPr>
              <a:t>академической задолженности </a:t>
            </a:r>
          </a:p>
          <a:p>
            <a:pPr algn="ctr"/>
            <a:r>
              <a:rPr lang="ru-RU" altLang="ru-RU" sz="3200" b="1">
                <a:solidFill>
                  <a:srgbClr val="000099"/>
                </a:solidFill>
              </a:rPr>
              <a:t>и </a:t>
            </a:r>
            <a:r>
              <a:rPr lang="ru-RU" altLang="ru-RU" sz="3200" b="1">
                <a:solidFill>
                  <a:srgbClr val="FF0000"/>
                </a:solidFill>
              </a:rPr>
              <a:t>в полном объеме выполнивший учебный план </a:t>
            </a:r>
            <a:r>
              <a:rPr lang="ru-RU" altLang="ru-RU" sz="3200" b="1">
                <a:solidFill>
                  <a:srgbClr val="000099"/>
                </a:solidFill>
              </a:rPr>
              <a:t>или индивидуальный учебный план</a:t>
            </a:r>
          </a:p>
          <a:p>
            <a:pPr algn="ctr"/>
            <a:endParaRPr lang="ru-RU" altLang="ru-RU" sz="3200" b="1">
              <a:solidFill>
                <a:srgbClr val="000099"/>
              </a:solidFill>
            </a:endParaRPr>
          </a:p>
          <a:p>
            <a:pPr algn="ctr"/>
            <a:r>
              <a:rPr lang="ru-RU" altLang="ru-RU" sz="3200" b="1">
                <a:solidFill>
                  <a:srgbClr val="000099"/>
                </a:solidFill>
              </a:rPr>
              <a:t> (имеющие </a:t>
            </a:r>
            <a:r>
              <a:rPr lang="ru-RU" altLang="ru-RU" sz="3200" b="1">
                <a:solidFill>
                  <a:srgbClr val="FF0000"/>
                </a:solidFill>
              </a:rPr>
              <a:t>годовые отметки по всем учебным предметам учебного плана за</a:t>
            </a:r>
          </a:p>
          <a:p>
            <a:pPr algn="ctr"/>
            <a:r>
              <a:rPr lang="ru-RU" altLang="ru-RU" sz="3200" b="1">
                <a:solidFill>
                  <a:srgbClr val="FF0000"/>
                </a:solidFill>
              </a:rPr>
              <a:t> 9 класс не ниже удовлетворительных</a:t>
            </a:r>
            <a:r>
              <a:rPr lang="ru-RU" altLang="ru-RU" sz="3200" b="1">
                <a:solidFill>
                  <a:srgbClr val="000099"/>
                </a:solidFill>
              </a:rPr>
              <a:t>)</a:t>
            </a:r>
          </a:p>
        </p:txBody>
      </p:sp>
      <p:pic>
        <p:nvPicPr>
          <p:cNvPr id="7174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" y="127000"/>
            <a:ext cx="1357313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Doc\Мероприятия\Флаг Кубани_800x.jpg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692275" y="427038"/>
            <a:ext cx="6443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УЧАСТНИКИ ГИА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9388" y="1484313"/>
            <a:ext cx="8964612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33" tIns="45667" rIns="91333" bIns="45667">
            <a:spAutoFit/>
          </a:bodyPr>
          <a:lstStyle/>
          <a:p>
            <a:pPr algn="ctr"/>
            <a:r>
              <a:rPr lang="ru-RU" altLang="ru-RU" sz="3600" b="1">
                <a:solidFill>
                  <a:schemeClr val="accent2"/>
                </a:solidFill>
              </a:rPr>
              <a:t> </a:t>
            </a:r>
            <a:r>
              <a:rPr lang="ru-RU" altLang="ru-RU" sz="3200" b="1">
                <a:solidFill>
                  <a:schemeClr val="accent2"/>
                </a:solidFill>
              </a:rPr>
              <a:t>9. Обучающиеся,</a:t>
            </a:r>
          </a:p>
          <a:p>
            <a:pPr algn="ctr"/>
            <a:r>
              <a:rPr lang="ru-RU" altLang="ru-RU" sz="3200" b="1">
                <a:solidFill>
                  <a:schemeClr val="accent2"/>
                </a:solidFill>
              </a:rPr>
              <a:t> являющиеся в текущем учебном году </a:t>
            </a:r>
            <a:r>
              <a:rPr lang="ru-RU" altLang="ru-RU" sz="3200" b="1">
                <a:solidFill>
                  <a:srgbClr val="FF0000"/>
                </a:solidFill>
              </a:rPr>
              <a:t>победителями</a:t>
            </a:r>
            <a:r>
              <a:rPr lang="ru-RU" altLang="ru-RU" sz="3200" b="1">
                <a:solidFill>
                  <a:schemeClr val="accent2"/>
                </a:solidFill>
              </a:rPr>
              <a:t> </a:t>
            </a:r>
            <a:r>
              <a:rPr lang="ru-RU" altLang="ru-RU" sz="3200" b="1">
                <a:solidFill>
                  <a:srgbClr val="FF0000"/>
                </a:solidFill>
              </a:rPr>
              <a:t>или призерами заключительного этапа </a:t>
            </a:r>
          </a:p>
          <a:p>
            <a:pPr algn="ctr"/>
            <a:r>
              <a:rPr lang="ru-RU" altLang="ru-RU" sz="3200" b="1">
                <a:solidFill>
                  <a:srgbClr val="FF0000"/>
                </a:solidFill>
              </a:rPr>
              <a:t>всероссийской олимпиады </a:t>
            </a:r>
            <a:r>
              <a:rPr lang="ru-RU" altLang="ru-RU" sz="3200" b="1">
                <a:solidFill>
                  <a:schemeClr val="accent2"/>
                </a:solidFill>
              </a:rPr>
              <a:t>школьников </a:t>
            </a:r>
            <a:r>
              <a:rPr lang="ru-RU" altLang="ru-RU" sz="3200" b="1">
                <a:solidFill>
                  <a:srgbClr val="FF0000"/>
                </a:solidFill>
              </a:rPr>
              <a:t>освобождаются</a:t>
            </a:r>
          </a:p>
          <a:p>
            <a:pPr algn="ctr"/>
            <a:r>
              <a:rPr lang="ru-RU" altLang="ru-RU" sz="3200" b="1">
                <a:solidFill>
                  <a:schemeClr val="accent2"/>
                </a:solidFill>
              </a:rPr>
              <a:t> от прохождения ГИА </a:t>
            </a:r>
          </a:p>
          <a:p>
            <a:pPr algn="ctr"/>
            <a:r>
              <a:rPr lang="ru-RU" altLang="ru-RU" sz="3200" b="1">
                <a:solidFill>
                  <a:srgbClr val="FF0000"/>
                </a:solidFill>
              </a:rPr>
              <a:t>по учебному предмету</a:t>
            </a:r>
            <a:r>
              <a:rPr lang="ru-RU" altLang="ru-RU" sz="3200" b="1">
                <a:solidFill>
                  <a:schemeClr val="accent2"/>
                </a:solidFill>
              </a:rPr>
              <a:t>, соответствующему профилю всероссийской олимпиады школьников</a:t>
            </a:r>
          </a:p>
        </p:txBody>
      </p:sp>
      <p:pic>
        <p:nvPicPr>
          <p:cNvPr id="8198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3975"/>
            <a:ext cx="1357312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Doc\Мероприятия\Флаг Кубани_800x.jpg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0" y="1455738"/>
            <a:ext cx="91440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33" tIns="45667" rIns="91333" bIns="45667">
            <a:spAutoFit/>
          </a:bodyPr>
          <a:lstStyle/>
          <a:p>
            <a:pPr algn="ctr" eaLnBrk="0" hangingPunct="0"/>
            <a:r>
              <a:rPr lang="ru-RU" altLang="ru-RU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п. 10 Обучающиеся, освоившие образовательную программу </a:t>
            </a:r>
          </a:p>
          <a:p>
            <a:pPr algn="ctr" eaLnBrk="0" hangingPunct="0"/>
            <a:r>
              <a:rPr lang="ru-RU" alt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форме семейного образования</a:t>
            </a:r>
            <a:r>
              <a:rPr lang="ru-RU" altLang="ru-RU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 eaLnBrk="0" hangingPunct="0"/>
            <a:r>
              <a:rPr lang="ru-RU" altLang="ru-RU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имеющей государственной аккредитации </a:t>
            </a:r>
            <a:r>
              <a:rPr lang="ru-RU" altLang="ru-RU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программе –  вправе пройти </a:t>
            </a:r>
            <a:r>
              <a:rPr lang="ru-RU" alt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ГИА экстерном</a:t>
            </a:r>
          </a:p>
          <a:p>
            <a:pPr algn="ctr" eaLnBrk="0" hangingPunct="0"/>
            <a:r>
              <a:rPr lang="ru-RU" alt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ru-RU" altLang="ru-RU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Допускаются к ГИА при условии получения </a:t>
            </a:r>
            <a:r>
              <a:rPr lang="ru-RU" alt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отметок не ниже удовлетворительных на промежуточной аттестации</a:t>
            </a:r>
          </a:p>
        </p:txBody>
      </p:sp>
      <p:pic>
        <p:nvPicPr>
          <p:cNvPr id="9221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"/>
            <a:ext cx="140335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55775" y="476250"/>
            <a:ext cx="7019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УЧАСТНИКИ ГИА-9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Doc\Мероприятия\Флаг Кубани_800x.jpg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417638"/>
          </a:xfr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484313"/>
            <a:ext cx="90360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accent2"/>
                </a:solidFill>
              </a:rPr>
              <a:t>   </a:t>
            </a:r>
            <a:endParaRPr lang="ru-RU" altLang="ru-RU" sz="2800" smtClean="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0" y="1484313"/>
            <a:ext cx="91440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33" tIns="45667" rIns="91333" bIns="45667">
            <a:spAutoFit/>
          </a:bodyPr>
          <a:lstStyle/>
          <a:p>
            <a:pPr algn="ctr" eaLnBrk="0" hangingPunct="0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ru-RU" altLang="ru-RU" sz="2800">
                <a:solidFill>
                  <a:srgbClr val="2106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 выборе учебных предметов и форм ГИА </a:t>
            </a:r>
          </a:p>
          <a:p>
            <a:pPr algn="ctr" eaLnBrk="0" hangingPunct="0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подается в ОО до 1 марта 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 п.9)</a:t>
            </a:r>
          </a:p>
          <a:p>
            <a:pPr algn="ctr" eaLnBrk="0" hangingPunct="0"/>
            <a:endParaRPr lang="ru-RU" altLang="ru-RU" sz="10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ГИА начинается не ранее 25 мая 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(п. 24 )</a:t>
            </a:r>
          </a:p>
          <a:p>
            <a:pPr algn="ctr" eaLnBrk="0" hangingPunct="0"/>
            <a:endParaRPr lang="ru-RU" altLang="ru-RU" sz="1600" b="1">
              <a:solidFill>
                <a:srgbClr val="2106C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Досрочно – не ранее 20 апреля 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(п. 26 )</a:t>
            </a:r>
          </a:p>
          <a:p>
            <a:pPr algn="ctr" eaLnBrk="0" hangingPunct="0"/>
            <a:endParaRPr lang="ru-RU" altLang="ru-RU" sz="1600" b="1">
              <a:solidFill>
                <a:srgbClr val="2106C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ГИА для обучающихся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исправительных учреждениях – не ранее 20 февраля 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(п. 27 )</a:t>
            </a:r>
          </a:p>
          <a:p>
            <a:pPr algn="ctr" eaLnBrk="0" hangingPunct="0"/>
            <a:endParaRPr lang="ru-RU" altLang="ru-RU" sz="1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Для обучающихся с ОВЗ, детей-инвалидов, инвалидов, по состоянию здоровья на дому, в ОО с длительным лечением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продолжительность</a:t>
            </a:r>
            <a:r>
              <a:rPr lang="ru-RU" altLang="ru-RU" sz="2800">
                <a:solidFill>
                  <a:srgbClr val="2106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экзамена увеличивается на 1,5 часа </a:t>
            </a:r>
            <a:r>
              <a:rPr lang="ru-RU" alt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(п. 29 )</a:t>
            </a:r>
          </a:p>
          <a:p>
            <a:pPr algn="ctr" eaLnBrk="0" hangingPunct="0"/>
            <a:endParaRPr lang="ru-RU" altLang="ru-RU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altLang="ru-RU" sz="2800" b="1">
              <a:solidFill>
                <a:srgbClr val="2106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5" name="Picture 7" descr="D:\Дубинец\Логотип МОН_n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700"/>
            <a:ext cx="140335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55775" y="476250"/>
            <a:ext cx="7019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ПОРЯДОК   ГИА-9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785</Words>
  <Application>Microsoft Office PowerPoint</Application>
  <PresentationFormat>Экран (4:3)</PresentationFormat>
  <Paragraphs>133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ГУ ГАС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Бондаренко Н.Д.</dc:creator>
  <cp:lastModifiedBy>Customer</cp:lastModifiedBy>
  <cp:revision>317</cp:revision>
  <cp:lastPrinted>2015-10-07T06:07:42Z</cp:lastPrinted>
  <dcterms:created xsi:type="dcterms:W3CDTF">2013-09-10T07:46:45Z</dcterms:created>
  <dcterms:modified xsi:type="dcterms:W3CDTF">2015-12-02T19:46:20Z</dcterms:modified>
</cp:coreProperties>
</file>