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0"/>
  </p:notesMasterIdLst>
  <p:sldIdLst>
    <p:sldId id="265" r:id="rId3"/>
    <p:sldId id="269" r:id="rId4"/>
    <p:sldId id="270" r:id="rId5"/>
    <p:sldId id="271" r:id="rId6"/>
    <p:sldId id="272" r:id="rId7"/>
    <p:sldId id="266" r:id="rId8"/>
    <p:sldId id="267" r:id="rId9"/>
    <p:sldId id="273" r:id="rId10"/>
    <p:sldId id="258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59" r:id="rId24"/>
    <p:sldId id="260" r:id="rId25"/>
    <p:sldId id="262" r:id="rId26"/>
    <p:sldId id="263" r:id="rId27"/>
    <p:sldId id="264" r:id="rId28"/>
    <p:sldId id="26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BE7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46FF6-AE39-48F6-BEB6-5CA7F54C7A82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8C01-0529-4CDB-872A-0C128B1E2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2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7B3A5B-6BCE-4B76-9E89-6ACF9211AD02}" type="slidenum">
              <a:rPr lang="ru-RU" altLang="ru-RU" sz="1200" smtClean="0">
                <a:solidFill>
                  <a:srgbClr val="000000"/>
                </a:solidFill>
              </a:rPr>
              <a:pPr/>
              <a:t>9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9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F3E2CA-878B-439D-830B-56DD6261BBFC}" type="slidenum">
              <a:rPr lang="ru-RU" altLang="ru-RU" sz="1200" smtClean="0">
                <a:solidFill>
                  <a:srgbClr val="000000"/>
                </a:solidFill>
              </a:rPr>
              <a:pPr/>
              <a:t>22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05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C2DE8A-9A44-47FF-ABF3-4B90591C0C52}" type="slidenum">
              <a:rPr lang="ru-RU" altLang="ru-RU" sz="1200" smtClean="0">
                <a:solidFill>
                  <a:srgbClr val="000000"/>
                </a:solidFill>
              </a:rPr>
              <a:pPr/>
              <a:t>23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5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7E71FE-BFD8-46D9-9236-52CC6F817F39}" type="slidenum">
              <a:rPr lang="ru-RU" altLang="ru-RU" sz="1200" smtClean="0">
                <a:solidFill>
                  <a:srgbClr val="000000"/>
                </a:solidFill>
              </a:rPr>
              <a:pPr/>
              <a:t>24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8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44E5F-39BB-4666-B859-F9FA68871F7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6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D60C1-C0F7-43D9-A3D5-7934B96E9E3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7772-94D8-466B-B67B-A253CA3D61E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57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B67FC-358D-4F92-9FB3-56213861019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00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D20E7-21EA-4F6B-A954-669FDD292097}" type="datetime4">
              <a:rPr lang="ru-RU">
                <a:solidFill>
                  <a:srgbClr val="000000"/>
                </a:solidFill>
              </a:rPr>
              <a:pPr>
                <a:defRPr/>
              </a:pPr>
              <a:t>12 декабря 2021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Яковлева Л.А.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1268-8803-49C2-A80E-BF65E51E9A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88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973-E34D-4C8B-926A-FA54C0981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8B62-D5DD-4398-B894-CFB2AD3B3D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6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973-E34D-4C8B-926A-FA54C0981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8B62-D5DD-4398-B894-CFB2AD3B3D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973-E34D-4C8B-926A-FA54C0981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8B62-D5DD-4398-B894-CFB2AD3B3D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6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973-E34D-4C8B-926A-FA54C0981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8B62-D5DD-4398-B894-CFB2AD3B3D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71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973-E34D-4C8B-926A-FA54C0981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8B62-D5DD-4398-B894-CFB2AD3B3D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91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973-E34D-4C8B-926A-FA54C0981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8B62-D5DD-4398-B894-CFB2AD3B3D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5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CC3ED-2143-43C4-9B60-A7A3FA14AD3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57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973-E34D-4C8B-926A-FA54C0981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8B62-D5DD-4398-B894-CFB2AD3B3D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68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973-E34D-4C8B-926A-FA54C0981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8B62-D5DD-4398-B894-CFB2AD3B3D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2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973-E34D-4C8B-926A-FA54C0981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8B62-D5DD-4398-B894-CFB2AD3B3D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84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973-E34D-4C8B-926A-FA54C0981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8B62-D5DD-4398-B894-CFB2AD3B3D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29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973-E34D-4C8B-926A-FA54C0981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8B62-D5DD-4398-B894-CFB2AD3B3D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7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3531-5684-4200-B275-A147A05E3BD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4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AE86E-51C1-47DF-BA23-E97B33D3E6F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7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75AE8-BAD7-4B4B-9D9F-59062D1948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5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04FEF-88ED-454A-8616-1F923A32FB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7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1EF91-6125-4BF4-8021-9C6ACDFFA8C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6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49593-3209-4995-8B1B-D809064265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4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A7937-76F1-46C6-9BE9-8C56A6DEDC5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6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21C913-883F-4F14-956B-C6A937C3BD93}" type="slidenum">
              <a:rPr lang="ru-RU" altLang="ru-RU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1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B973-E34D-4C8B-926A-FA54C0981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68B62-D5DD-4398-B894-CFB2AD3B3D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1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../../../../../../../&#1076;&#1080;&#1076;%20&#1084;&#1072;&#1090;&#1077;&#1088;&#1080;&#1072;&#1083;/&#1085;&#1077;&#1086;&#1088;&#1075;&#1072;&#1085;&#1080;&#1082;&#1072;/&#1074;&#1080;&#1076;&#1077;&#1086;/&#1093;&#1080;&#1084;%20&#1088;&#1077;&#1072;&#1082;&#1094;&#1080;&#1080;/&#1086;&#1073;&#1084;&#1077;&#1085;/&#1085;&#1077;&#1081;&#1090;&#1088;&#1072;&#1083;&#1080;&#1079;&#1072;&#1094;&#1080;&#1103;2.wmv" TargetMode="External"/><Relationship Id="rId3" Type="http://schemas.openxmlformats.org/officeDocument/2006/relationships/hyperlink" Target="../../../../../../../&#1076;&#1080;&#1076;%20&#1084;&#1072;&#1090;&#1077;&#1088;&#1080;&#1072;&#1083;/&#1085;&#1077;&#1086;&#1088;&#1075;&#1072;&#1085;&#1080;&#1082;&#1072;/&#1074;&#1080;&#1076;&#1077;&#1086;/&#1093;&#1080;&#1084;%20&#1088;&#1077;&#1072;&#1082;&#1094;&#1080;&#1080;/&#1082;&#1072;&#1095;%20&#1088;&#1077;&#1072;&#1082;&#1094;&#1080;&#1080;/&#1087;&#1086;&#1083;&#1091;&#1095;%20&#1085;&#1077;&#1088;&#1072;&#1089;&#1090;&#1074;%20&#1086;&#1089;&#1085;&#1086;&#1074;.wmv" TargetMode="External"/><Relationship Id="rId7" Type="http://schemas.openxmlformats.org/officeDocument/2006/relationships/hyperlink" Target="../../../../../../../&#1076;&#1080;&#1076;%20&#1084;&#1072;&#1090;&#1077;&#1088;&#1080;&#1072;&#1083;/&#1085;&#1077;&#1086;&#1088;&#1075;&#1072;&#1085;&#1080;&#1082;&#1072;/&#1074;&#1080;&#1076;&#1077;&#1086;/&#1088;&#1072;&#1079;&#1085;&#1086;&#1077;/&#1089;&#1074;&#1077;&#1095;&#1077;&#1085;&#1080;&#1077;-&#1087;&#1088;&#1080;&#1079;&#1085;&#1072;&#1082;%20&#1093;&#1088;.wm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../../../../&#1076;&#1080;&#1076;%20&#1084;&#1072;&#1090;&#1077;&#1088;&#1080;&#1072;&#1083;/&#1085;&#1077;&#1086;&#1088;&#1075;&#1072;&#1085;&#1080;&#1082;&#1072;/&#1074;&#1080;&#1076;&#1077;&#1086;/&#1093;&#1080;&#1084;%20&#1088;&#1077;&#1072;&#1082;&#1094;&#1080;&#1080;/&#1079;&#1072;&#1084;&#1077;&#1097;&#1077;&#1085;&#1080;&#1077;/&#1078;%20+%20&#1084;.&#1082;&#1091;&#1087;&#1086;&#1088;&#1086;&#1089;.wmv" TargetMode="External"/><Relationship Id="rId5" Type="http://schemas.openxmlformats.org/officeDocument/2006/relationships/hyperlink" Target="../../../../../../../&#1076;&#1080;&#1076;%20&#1084;&#1072;&#1090;&#1077;&#1088;&#1080;&#1072;&#1083;/&#1085;&#1077;&#1086;&#1088;&#1075;&#1072;&#1085;&#1080;&#1082;&#1072;/&#1074;&#1080;&#1076;&#1077;&#1086;/&#1093;&#1080;&#1084;%20&#1088;&#1077;&#1072;&#1082;&#1094;&#1080;&#1080;/&#1079;&#1072;&#1084;&#1077;&#1097;&#1077;&#1085;&#1080;&#1077;/&#1078;&#1077;&#1083;&#1077;&#1079;&#1086;%20&#1080;%20&#1088;&#1072;&#1079;&#1073;&#1072;&#1074;&#1083;&#1077;&#1085;&#1085;&#1072;&#1103;%20&#1089;&#1077;&#1088;&#1085;&#1072;&#1103;%20&#1082;&#1080;&#1089;&#1083;&#1086;&#1090;&#1072;.mpg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/>
          <p:cNvSpPr>
            <a:spLocks noChangeArrowheads="1"/>
          </p:cNvSpPr>
          <p:nvPr/>
        </p:nvSpPr>
        <p:spPr bwMode="auto">
          <a:xfrm>
            <a:off x="4038600" y="762000"/>
            <a:ext cx="4114800" cy="1676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изучает</a:t>
            </a:r>
          </a:p>
        </p:txBody>
      </p:sp>
      <p:sp>
        <p:nvSpPr>
          <p:cNvPr id="10243" name="AutoShape 8"/>
          <p:cNvSpPr>
            <a:spLocks noChangeArrowheads="1"/>
          </p:cNvSpPr>
          <p:nvPr/>
        </p:nvSpPr>
        <p:spPr bwMode="auto">
          <a:xfrm>
            <a:off x="4610100" y="2895600"/>
            <a:ext cx="3048000" cy="1524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endParaRPr lang="ru-RU" altLang="ru-RU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AutoShape 9"/>
          <p:cNvSpPr>
            <a:spLocks noChangeArrowheads="1"/>
          </p:cNvSpPr>
          <p:nvPr/>
        </p:nvSpPr>
        <p:spPr bwMode="auto">
          <a:xfrm>
            <a:off x="1412966" y="4267200"/>
            <a:ext cx="2895600" cy="1524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</a:t>
            </a:r>
          </a:p>
          <a:p>
            <a:pPr algn="ctr" eaLnBrk="1" hangingPunct="1"/>
            <a:r>
              <a:rPr lang="ru-RU" altLang="ru-RU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</a:p>
        </p:txBody>
      </p:sp>
      <p:sp>
        <p:nvSpPr>
          <p:cNvPr id="10245" name="AutoShape 10"/>
          <p:cNvSpPr>
            <a:spLocks noChangeArrowheads="1"/>
          </p:cNvSpPr>
          <p:nvPr/>
        </p:nvSpPr>
        <p:spPr bwMode="auto">
          <a:xfrm>
            <a:off x="7959633" y="4267200"/>
            <a:ext cx="3614057" cy="1524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Превращения</a:t>
            </a:r>
          </a:p>
          <a:p>
            <a:pPr algn="ctr" eaLnBrk="1" hangingPunct="1"/>
            <a:r>
              <a:rPr lang="ru-RU" altLang="ru-RU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</a:p>
        </p:txBody>
      </p:sp>
      <p:sp>
        <p:nvSpPr>
          <p:cNvPr id="10246" name="Line 12"/>
          <p:cNvSpPr>
            <a:spLocks noChangeShapeType="1"/>
          </p:cNvSpPr>
          <p:nvPr/>
        </p:nvSpPr>
        <p:spPr bwMode="auto">
          <a:xfrm>
            <a:off x="6096000" y="2438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7" name="Line 13"/>
          <p:cNvSpPr>
            <a:spLocks noChangeShapeType="1"/>
          </p:cNvSpPr>
          <p:nvPr/>
        </p:nvSpPr>
        <p:spPr bwMode="auto">
          <a:xfrm flipH="1">
            <a:off x="3200400" y="2438400"/>
            <a:ext cx="160020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8" name="Line 14"/>
          <p:cNvSpPr>
            <a:spLocks noChangeShapeType="1"/>
          </p:cNvSpPr>
          <p:nvPr/>
        </p:nvSpPr>
        <p:spPr bwMode="auto">
          <a:xfrm>
            <a:off x="7467600" y="2438400"/>
            <a:ext cx="175260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977" y="1609864"/>
            <a:ext cx="1847713" cy="25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Распредели на физические и химические явления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42" y="1600201"/>
            <a:ext cx="11227558" cy="5257799"/>
          </a:xfrm>
        </p:spPr>
        <p:txBody>
          <a:bodyPr/>
          <a:lstStyle/>
          <a:p>
            <a:r>
              <a:rPr lang="ru-RU" dirty="0"/>
              <a:t>образование инея на деревьях</a:t>
            </a:r>
          </a:p>
          <a:p>
            <a:endParaRPr lang="ru-RU" dirty="0"/>
          </a:p>
          <a:p>
            <a:r>
              <a:rPr lang="ru-RU" dirty="0"/>
              <a:t>почернение медной пластинки при накаливании</a:t>
            </a:r>
          </a:p>
          <a:p>
            <a:endParaRPr lang="ru-RU" dirty="0"/>
          </a:p>
          <a:p>
            <a:r>
              <a:rPr lang="ru-RU" dirty="0"/>
              <a:t>выпадение на почве росы после тумана</a:t>
            </a:r>
          </a:p>
          <a:p>
            <a:endParaRPr lang="ru-RU" dirty="0"/>
          </a:p>
          <a:p>
            <a:r>
              <a:rPr lang="ru-RU" dirty="0"/>
              <a:t>ржавление гвоздя</a:t>
            </a:r>
          </a:p>
          <a:p>
            <a:endParaRPr lang="ru-RU" dirty="0"/>
          </a:p>
          <a:p>
            <a:r>
              <a:rPr lang="ru-RU" dirty="0"/>
              <a:t>испарение бензина</a:t>
            </a:r>
          </a:p>
        </p:txBody>
      </p:sp>
    </p:spTree>
    <p:extLst>
      <p:ext uri="{BB962C8B-B14F-4D97-AF65-F5344CB8AC3E}">
        <p14:creationId xmlns:p14="http://schemas.microsoft.com/office/powerpoint/2010/main" val="260327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0" y="504967"/>
            <a:ext cx="11213910" cy="5621197"/>
          </a:xfrm>
        </p:spPr>
        <p:txBody>
          <a:bodyPr/>
          <a:lstStyle/>
          <a:p>
            <a:r>
              <a:rPr lang="ru-RU" sz="3600" dirty="0"/>
              <a:t>распространение запаха духов</a:t>
            </a:r>
          </a:p>
          <a:p>
            <a:endParaRPr lang="ru-RU" sz="3600" dirty="0"/>
          </a:p>
          <a:p>
            <a:r>
              <a:rPr lang="ru-RU" sz="3600" dirty="0"/>
              <a:t>измельчение кристаллов соли в ступке</a:t>
            </a:r>
          </a:p>
          <a:p>
            <a:endParaRPr lang="ru-RU" sz="3600" dirty="0"/>
          </a:p>
          <a:p>
            <a:r>
              <a:rPr lang="ru-RU" sz="3600" dirty="0"/>
              <a:t>образование осадка при смешивании двух растворов</a:t>
            </a:r>
          </a:p>
          <a:p>
            <a:endParaRPr lang="ru-RU" sz="3600" dirty="0"/>
          </a:p>
          <a:p>
            <a:r>
              <a:rPr lang="ru-RU" sz="3600" dirty="0"/>
              <a:t>конденсации пара</a:t>
            </a:r>
          </a:p>
        </p:txBody>
      </p:sp>
    </p:spTree>
    <p:extLst>
      <p:ext uri="{BB962C8B-B14F-4D97-AF65-F5344CB8AC3E}">
        <p14:creationId xmlns:p14="http://schemas.microsoft.com/office/powerpoint/2010/main" val="122364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«химия вокруг нас»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Какие химические производства представлены в фильме?</a:t>
            </a:r>
          </a:p>
        </p:txBody>
      </p:sp>
    </p:spTree>
    <p:extLst>
      <p:ext uri="{BB962C8B-B14F-4D97-AF65-F5344CB8AC3E}">
        <p14:creationId xmlns:p14="http://schemas.microsoft.com/office/powerpoint/2010/main" val="28022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18" y="453789"/>
            <a:ext cx="10972800" cy="1688909"/>
          </a:xfrm>
        </p:spPr>
        <p:txBody>
          <a:bodyPr/>
          <a:lstStyle/>
          <a:p>
            <a:r>
              <a:rPr lang="ru-RU" dirty="0"/>
              <a:t>Предложите пути сохранения природной среды от химических загрязнений.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79" y="1665026"/>
            <a:ext cx="6186985" cy="464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88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8" y="0"/>
            <a:ext cx="8990432" cy="674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049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Явления, протекающие в чайнике.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1600201"/>
            <a:ext cx="11241206" cy="5128145"/>
          </a:xfrm>
        </p:spPr>
        <p:txBody>
          <a:bodyPr/>
          <a:lstStyle/>
          <a:p>
            <a:r>
              <a:rPr lang="ru-RU" sz="4000" dirty="0"/>
              <a:t>С незапамятных времен были известны многочисленные полезные свойства чая. В народной медицине использовали чай уже более </a:t>
            </a:r>
            <a:r>
              <a:rPr lang="ru-RU" sz="4000" b="1" dirty="0"/>
              <a:t>5000 лет</a:t>
            </a:r>
            <a:r>
              <a:rPr lang="ru-RU" sz="4000" dirty="0"/>
              <a:t> назад для лечения инфекционных заболеваний, простуды, а также для улучшения работы пищеварительной системы и успокоения нервной системы. </a:t>
            </a:r>
          </a:p>
        </p:txBody>
      </p:sp>
    </p:spTree>
    <p:extLst>
      <p:ext uri="{BB962C8B-B14F-4D97-AF65-F5344CB8AC3E}">
        <p14:creationId xmlns:p14="http://schemas.microsoft.com/office/powerpoint/2010/main" val="3179964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300251"/>
            <a:ext cx="11172967" cy="5825913"/>
          </a:xfrm>
        </p:spPr>
        <p:txBody>
          <a:bodyPr/>
          <a:lstStyle/>
          <a:p>
            <a:r>
              <a:rPr lang="ru-RU" sz="4400" dirty="0"/>
              <a:t>С расширением исследований в области химического состава чая и его свойств ученые находят все больше фактов, подтверждающих связь регулярного употребления чая с уменьшением вероятности заболевания разными недугами, например сердечно-сосудистыми или раковыми.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3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2012"/>
            <a:ext cx="12078269" cy="6625988"/>
          </a:xfrm>
        </p:spPr>
        <p:txBody>
          <a:bodyPr/>
          <a:lstStyle/>
          <a:p>
            <a:r>
              <a:rPr lang="ru-RU" sz="4000" dirty="0"/>
              <a:t>Основное преимущество чая заключается в том, что это абсолютно натуральный продукт, без усилителей вкуса, консервантов или красителей. В зависимости от технологии производства чая в напитке преобладают те или иные полезные качества. Также, чай без сахара, варенья, меда или молока не имеет калорий и является важнейшим компонентом, поддерживающим в организме человека баланс жидкостей.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32498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18" y="822278"/>
            <a:ext cx="10972800" cy="4525963"/>
          </a:xfrm>
        </p:spPr>
        <p:txBody>
          <a:bodyPr/>
          <a:lstStyle/>
          <a:p>
            <a:r>
              <a:rPr lang="ru-RU" sz="4400" dirty="0"/>
              <a:t>Объясните все явления, протекающие от момента наливания воды в чайник  и заканчивая завариванием чая, наливанием его в пиалу и  растворением в нем сахара.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546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218364"/>
            <a:ext cx="11418627" cy="6428095"/>
          </a:xfrm>
        </p:spPr>
        <p:txBody>
          <a:bodyPr/>
          <a:lstStyle/>
          <a:p>
            <a:r>
              <a:rPr lang="ru-RU" sz="3600" dirty="0"/>
              <a:t>Ответьте на вопросы: </a:t>
            </a:r>
          </a:p>
          <a:p>
            <a:r>
              <a:rPr lang="ru-RU" sz="3600" dirty="0"/>
              <a:t>1. Кипение воды в чайнике относится к химическим явлениям   Да/ Нет   </a:t>
            </a:r>
          </a:p>
          <a:p>
            <a:r>
              <a:rPr lang="ru-RU" sz="3600" dirty="0"/>
              <a:t> 2. Образование накипи в чайнике – это химическое явление Да/Нет   </a:t>
            </a:r>
          </a:p>
          <a:p>
            <a:r>
              <a:rPr lang="ru-RU" sz="3600" dirty="0"/>
              <a:t>3. При кипении вода переходит в газообразное состояние Да/Нет</a:t>
            </a:r>
          </a:p>
          <a:p>
            <a:r>
              <a:rPr lang="ru-RU" sz="3600" dirty="0"/>
              <a:t>4. Составьте  список последовательных действий при чаепитии, какие из них являются физическими, а какие - химическими?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08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45477"/>
            <a:ext cx="10972800" cy="56806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всегда </a:t>
            </a:r>
            <a:r>
              <a:rPr lang="ru-RU" dirty="0"/>
              <a:t>ли вещества остаются неизменными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А на уроке мы, конечно, будем говорить о веществах, потому </a:t>
            </a:r>
            <a:r>
              <a:rPr lang="ru-RU" dirty="0" smtClean="0"/>
              <a:t>что…</a:t>
            </a: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природе с момента ее зарождения</a:t>
            </a:r>
            <a:r>
              <a:rPr lang="ru-RU" dirty="0" smtClean="0"/>
              <a:t>: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Всегда с веществами идут превращения</a:t>
            </a:r>
            <a:r>
              <a:rPr lang="ru-RU" dirty="0" smtClean="0"/>
              <a:t>.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Про эти природные </a:t>
            </a:r>
            <a:r>
              <a:rPr lang="ru-RU" dirty="0" smtClean="0"/>
              <a:t>изменения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Мы с вами сказали бы: </a:t>
            </a:r>
            <a:r>
              <a:rPr lang="ru-RU" dirty="0" smtClean="0"/>
              <a:t>это…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06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48" y="382137"/>
            <a:ext cx="10968251" cy="5744027"/>
          </a:xfrm>
        </p:spPr>
        <p:txBody>
          <a:bodyPr/>
          <a:lstStyle/>
          <a:p>
            <a:r>
              <a:rPr lang="ru-RU" sz="4800" dirty="0"/>
              <a:t>Земля и небо, ты и я,</a:t>
            </a:r>
          </a:p>
          <a:p>
            <a:r>
              <a:rPr lang="ru-RU" sz="4800" dirty="0"/>
              <a:t>И все природные явления</a:t>
            </a:r>
          </a:p>
          <a:p>
            <a:r>
              <a:rPr lang="ru-RU" sz="4800" dirty="0"/>
              <a:t>По сути, все лишь проявления</a:t>
            </a:r>
          </a:p>
          <a:p>
            <a:r>
              <a:rPr lang="ru-RU" sz="4800" dirty="0"/>
              <a:t>Единой силы бытия…</a:t>
            </a:r>
          </a:p>
          <a:p>
            <a:r>
              <a:rPr lang="ru-RU" sz="4800" dirty="0"/>
              <a:t>Именно эту идею мне хотелось бы донести до вас сегодня.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60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&amp; </a:t>
            </a:r>
            <a:r>
              <a:rPr lang="ru-RU" sz="4000" dirty="0"/>
              <a:t>2, выполнить задания 3,4,5 с.19</a:t>
            </a:r>
          </a:p>
          <a:p>
            <a:r>
              <a:rPr lang="ru-RU" sz="4000" dirty="0" smtClean="0"/>
              <a:t>Подготовить </a:t>
            </a:r>
            <a:r>
              <a:rPr lang="ru-RU" sz="4000" dirty="0"/>
              <a:t>сообщения на тему: «Польза химии в жизни человека» или «отрицательное влияние химии на жизнь человека» используя учебник (с.13-18) и научно-познавательную литературу (Интернет).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857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6651" y="1319302"/>
            <a:ext cx="8223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соприкосновение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реагентов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6651" y="1935402"/>
            <a:ext cx="10894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altLang="ru-RU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нагревание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реагентов до определенной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66651" y="2678440"/>
            <a:ext cx="107898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веществ,    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ускоряющих    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химическую реакцию - </a:t>
            </a:r>
            <a:r>
              <a:rPr lang="ru-RU" altLang="ru-RU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катализаторов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66651" y="392253"/>
            <a:ext cx="9766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протекания химических реакций</a:t>
            </a:r>
          </a:p>
        </p:txBody>
      </p:sp>
      <p:pic>
        <p:nvPicPr>
          <p:cNvPr id="28678" name="Picture 5" descr="http://2.bp.blogspot.com/-yqoSZrL-cpU/Tx_33G7BupI/AAAAAAAAA-A/d_Jj7zcAfuk/s1600/Choosing-the-right-Promotional-Pen-Main-Image-e13057470984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005" y="226925"/>
            <a:ext cx="8794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6650" y="3757702"/>
            <a:ext cx="8223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cs typeface="Arial" pitchFamily="34" charset="0"/>
              </a:rPr>
              <a:t>4)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  <a:r>
              <a:rPr lang="ru-RU" sz="28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электрического тока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6649" y="4269252"/>
            <a:ext cx="8223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cs typeface="Arial" pitchFamily="34" charset="0"/>
              </a:rPr>
              <a:t>5)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  <a:r>
              <a:rPr lang="ru-RU" sz="28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85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7" name="Рисунок 5" descr="forward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18573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8" name="TextBox 6"/>
          <p:cNvSpPr txBox="1">
            <a:spLocks noChangeArrowheads="1"/>
          </p:cNvSpPr>
          <p:nvPr/>
        </p:nvSpPr>
        <p:spPr bwMode="auto">
          <a:xfrm>
            <a:off x="3984625" y="1714500"/>
            <a:ext cx="6681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выпадение или растворение осадка</a:t>
            </a:r>
          </a:p>
        </p:txBody>
      </p:sp>
      <p:pic>
        <p:nvPicPr>
          <p:cNvPr id="30739" name="Рисунок 7" descr="forward.png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5717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0" name="TextBox 8"/>
          <p:cNvSpPr txBox="1">
            <a:spLocks noChangeArrowheads="1"/>
          </p:cNvSpPr>
          <p:nvPr/>
        </p:nvSpPr>
        <p:spPr bwMode="auto">
          <a:xfrm>
            <a:off x="4024313" y="2500314"/>
            <a:ext cx="3027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выделение газа</a:t>
            </a:r>
          </a:p>
        </p:txBody>
      </p:sp>
      <p:pic>
        <p:nvPicPr>
          <p:cNvPr id="30741" name="Рисунок 9" descr="forward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11430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2" name="TextBox 10"/>
          <p:cNvSpPr txBox="1">
            <a:spLocks noChangeArrowheads="1"/>
          </p:cNvSpPr>
          <p:nvPr/>
        </p:nvSpPr>
        <p:spPr bwMode="auto">
          <a:xfrm>
            <a:off x="4003675" y="1079501"/>
            <a:ext cx="320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изменение цвета</a:t>
            </a:r>
          </a:p>
        </p:txBody>
      </p:sp>
      <p:pic>
        <p:nvPicPr>
          <p:cNvPr id="30743" name="Рисунок 11" descr="forw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335756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4" name="TextBox 12"/>
          <p:cNvSpPr txBox="1">
            <a:spLocks noChangeArrowheads="1"/>
          </p:cNvSpPr>
          <p:nvPr/>
        </p:nvSpPr>
        <p:spPr bwMode="auto">
          <a:xfrm>
            <a:off x="4024314" y="3286126"/>
            <a:ext cx="339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появление запаха</a:t>
            </a:r>
          </a:p>
        </p:txBody>
      </p:sp>
      <p:pic>
        <p:nvPicPr>
          <p:cNvPr id="30745" name="Рисунок 13" descr="forw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42148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6" name="TextBox 15"/>
          <p:cNvSpPr txBox="1">
            <a:spLocks noChangeArrowheads="1"/>
          </p:cNvSpPr>
          <p:nvPr/>
        </p:nvSpPr>
        <p:spPr bwMode="auto">
          <a:xfrm>
            <a:off x="3984625" y="4169103"/>
            <a:ext cx="7941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выделение или </a:t>
            </a:r>
            <a:r>
              <a:rPr lang="ru-RU" altLang="ru-RU" sz="2800" b="1" dirty="0" smtClean="0">
                <a:solidFill>
                  <a:srgbClr val="000000"/>
                </a:solidFill>
              </a:rPr>
              <a:t>поглощение теплоты</a:t>
            </a:r>
            <a:endParaRPr lang="ru-RU" altLang="ru-RU" sz="2800" b="1" dirty="0">
              <a:solidFill>
                <a:srgbClr val="000000"/>
              </a:solidFill>
            </a:endParaRPr>
          </a:p>
        </p:txBody>
      </p:sp>
      <p:pic>
        <p:nvPicPr>
          <p:cNvPr id="30747" name="Рисунок 16" descr="forward.png">
            <a:hlinkClick r:id="rId7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50006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8" name="TextBox 17"/>
          <p:cNvSpPr txBox="1">
            <a:spLocks noChangeArrowheads="1"/>
          </p:cNvSpPr>
          <p:nvPr/>
        </p:nvSpPr>
        <p:spPr bwMode="auto">
          <a:xfrm>
            <a:off x="4024313" y="4929189"/>
            <a:ext cx="1839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свечение</a:t>
            </a:r>
          </a:p>
        </p:txBody>
      </p:sp>
      <p:pic>
        <p:nvPicPr>
          <p:cNvPr id="30749" name="Рисунок 18" descr="forward.png">
            <a:hlinkClick r:id="rId8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57864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0" name="TextBox 19"/>
          <p:cNvSpPr txBox="1">
            <a:spLocks noChangeArrowheads="1"/>
          </p:cNvSpPr>
          <p:nvPr/>
        </p:nvSpPr>
        <p:spPr bwMode="auto">
          <a:xfrm>
            <a:off x="4024313" y="5715000"/>
            <a:ext cx="60331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изменение окраски индикаторов</a:t>
            </a:r>
          </a:p>
        </p:txBody>
      </p:sp>
      <p:sp>
        <p:nvSpPr>
          <p:cNvPr id="30752" name="TextBox 21"/>
          <p:cNvSpPr txBox="1">
            <a:spLocks noChangeArrowheads="1"/>
          </p:cNvSpPr>
          <p:nvPr/>
        </p:nvSpPr>
        <p:spPr bwMode="auto">
          <a:xfrm>
            <a:off x="2055341" y="68245"/>
            <a:ext cx="861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химических реакций</a:t>
            </a:r>
            <a:endParaRPr lang="ru-RU" alt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072" y="1143000"/>
            <a:ext cx="2963597" cy="21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584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398958"/>
              </p:ext>
            </p:extLst>
          </p:nvPr>
        </p:nvGraphicFramePr>
        <p:xfrm>
          <a:off x="1188720" y="396378"/>
          <a:ext cx="10541726" cy="59039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8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3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7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 явлений</a:t>
                      </a:r>
                      <a:endParaRPr lang="ru-RU" sz="28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явления</a:t>
                      </a:r>
                      <a:endParaRPr lang="ru-RU" sz="28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</a:t>
                      </a: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химических </a:t>
                      </a: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реакций</a:t>
                      </a:r>
                      <a:endParaRPr lang="ru-RU" sz="28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3" marB="457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87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41" marR="91441" marT="45713" marB="457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83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83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83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983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848" name="TextBox 3"/>
          <p:cNvSpPr txBox="1">
            <a:spLocks noChangeArrowheads="1"/>
          </p:cNvSpPr>
          <p:nvPr/>
        </p:nvSpPr>
        <p:spPr bwMode="auto">
          <a:xfrm>
            <a:off x="1947809" y="1714501"/>
            <a:ext cx="275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Испарение воды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10250" y="1714501"/>
            <a:ext cx="2010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физическое</a:t>
            </a:r>
          </a:p>
        </p:txBody>
      </p:sp>
      <p:sp>
        <p:nvSpPr>
          <p:cNvPr id="34850" name="TextBox 6"/>
          <p:cNvSpPr txBox="1">
            <a:spLocks noChangeArrowheads="1"/>
          </p:cNvSpPr>
          <p:nvPr/>
        </p:nvSpPr>
        <p:spPr bwMode="auto">
          <a:xfrm>
            <a:off x="1655741" y="2614167"/>
            <a:ext cx="3239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Горение древесины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10250" y="2571751"/>
            <a:ext cx="1987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химическое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713711" y="2387084"/>
            <a:ext cx="26831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выделение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теплоты и света</a:t>
            </a:r>
          </a:p>
        </p:txBody>
      </p:sp>
      <p:sp>
        <p:nvSpPr>
          <p:cNvPr id="34853" name="TextBox 9"/>
          <p:cNvSpPr txBox="1">
            <a:spLocks noChangeArrowheads="1"/>
          </p:cNvSpPr>
          <p:nvPr/>
        </p:nvSpPr>
        <p:spPr bwMode="auto">
          <a:xfrm>
            <a:off x="1863555" y="3574555"/>
            <a:ext cx="2836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Скисание молока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10250" y="3500439"/>
            <a:ext cx="1987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химическое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573666" y="3500438"/>
            <a:ext cx="2760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изменение вкуса</a:t>
            </a:r>
          </a:p>
        </p:txBody>
      </p:sp>
      <p:sp>
        <p:nvSpPr>
          <p:cNvPr id="34856" name="TextBox 12"/>
          <p:cNvSpPr txBox="1">
            <a:spLocks noChangeArrowheads="1"/>
          </p:cNvSpPr>
          <p:nvPr/>
        </p:nvSpPr>
        <p:spPr bwMode="auto">
          <a:xfrm>
            <a:off x="1863555" y="4572001"/>
            <a:ext cx="2391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Возгонка йода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10250" y="4500564"/>
            <a:ext cx="2010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физическое</a:t>
            </a:r>
          </a:p>
        </p:txBody>
      </p:sp>
      <p:sp>
        <p:nvSpPr>
          <p:cNvPr id="34858" name="TextBox 14"/>
          <p:cNvSpPr txBox="1">
            <a:spLocks noChangeArrowheads="1"/>
          </p:cNvSpPr>
          <p:nvPr/>
        </p:nvSpPr>
        <p:spPr bwMode="auto">
          <a:xfrm>
            <a:off x="1863555" y="5443540"/>
            <a:ext cx="3031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Ржавление железа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10250" y="5500689"/>
            <a:ext cx="1987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химическое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60076" y="5443540"/>
            <a:ext cx="3187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</a:rPr>
              <a:t>изменение окраски</a:t>
            </a:r>
            <a:endParaRPr lang="ru-RU" alt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179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4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727166" y="330925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727166" y="1375624"/>
            <a:ext cx="106767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 утверждение и поднять </a:t>
            </a:r>
            <a:endParaRPr lang="ru-RU" alt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правую </a:t>
            </a:r>
            <a:r>
              <a:rPr lang="ru-RU" altLang="ru-RU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руку,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речь идет о веществе, </a:t>
            </a:r>
            <a:endParaRPr lang="ru-RU" alt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левую руку,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физическом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8" name="Picture 6" descr="TESTTUB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433" y="4838874"/>
            <a:ext cx="2735809" cy="186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8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296090" y="1254255"/>
            <a:ext cx="11464835" cy="275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 утверждение и поднять </a:t>
            </a:r>
            <a:endParaRPr lang="ru-RU" alt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правую </a:t>
            </a:r>
            <a:r>
              <a:rPr lang="ru-RU" altLang="ru-RU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руку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речь идет о простом веществе, </a:t>
            </a:r>
            <a:endParaRPr lang="ru-RU" alt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левую руку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 химическом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элементе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7166" y="330925"/>
            <a:ext cx="31133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135640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324" y="683986"/>
            <a:ext cx="10363200" cy="1362075"/>
          </a:xfrm>
        </p:spPr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самоподготовку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324" y="2046061"/>
            <a:ext cx="10100763" cy="2422842"/>
          </a:xfrm>
        </p:spPr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 3 Читать, учить определения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Упр.1, 5, стр. 22 – письменно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Упр.2-4, стр. 22 - устно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5943" y="4024765"/>
            <a:ext cx="3404265" cy="2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1" y="818865"/>
            <a:ext cx="7083664" cy="397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457" y="5383363"/>
            <a:ext cx="507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ГОРЕНИЕ БУМАГИ </a:t>
            </a:r>
            <a:endParaRPr lang="ru-RU" sz="2800" b="1" dirty="0"/>
          </a:p>
        </p:txBody>
      </p:sp>
      <p:pic>
        <p:nvPicPr>
          <p:cNvPr id="1029" name="Picture 5" descr="https://s.yimg.com/uu/api/res/1.2/eBtjLaaWRqJbpq4uW8AhQg--~B/aD0yMjkwO3c9MzUwMDtzbT0xO2FwcGlkPXl0YWNoeW9u/http:/media.zenfs.com/en_us/News/Reuters/2013-09-27T090617Z_1887804152_GM1E99R15RB01_RTRMADP_3_CLIMATE-IP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27" y="1856096"/>
            <a:ext cx="5500215" cy="35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73755" y="5759355"/>
            <a:ext cx="438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ТАЯНИЕ ЛЬДА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87378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8" y="422228"/>
            <a:ext cx="4897478" cy="505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842" y="5486400"/>
            <a:ext cx="4267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СКИСАНИЕ МОЛОКА </a:t>
            </a:r>
            <a:endParaRPr lang="ru-RU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20" y="571998"/>
            <a:ext cx="6559460" cy="436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86651" y="5213445"/>
            <a:ext cx="4735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Извержение вулкана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731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.pxhere.com/photos/10/10/photo-98171.jpg!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9" y="257602"/>
            <a:ext cx="6736545" cy="447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9558" y="5017772"/>
            <a:ext cx="491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Образование тумана </a:t>
            </a:r>
            <a:endParaRPr lang="ru-RU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36" y="1021876"/>
            <a:ext cx="4572000" cy="371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07321" y="5072363"/>
            <a:ext cx="4255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Листопад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9536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975" y="2324560"/>
            <a:ext cx="8038641" cy="22474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Тема урока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kern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Превращение веществ. Роль химии в жизни </a:t>
            </a:r>
            <a:r>
              <a:rPr lang="ru-RU" kern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97455"/>
            <a:ext cx="8824511" cy="1145754"/>
          </a:xfrm>
          <a:prstGeom prst="rect">
            <a:avLst/>
          </a:prstGeom>
          <a:solidFill>
            <a:srgbClr val="BE7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4511" y="6312665"/>
            <a:ext cx="3367489" cy="545335"/>
          </a:xfrm>
          <a:prstGeom prst="rect">
            <a:avLst/>
          </a:prstGeom>
          <a:solidFill>
            <a:srgbClr val="BE7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3" y="1410788"/>
            <a:ext cx="11456124" cy="1979341"/>
          </a:xfrm>
        </p:spPr>
        <p:txBody>
          <a:bodyPr/>
          <a:lstStyle/>
          <a:p>
            <a:pPr algn="l"/>
            <a:r>
              <a:rPr lang="ru-RU" dirty="0" smtClean="0"/>
              <a:t>Цель урока: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научаться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отличать химические явления от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физических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99" y="3239498"/>
            <a:ext cx="3771356" cy="2828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168" y="3944983"/>
            <a:ext cx="3656333" cy="2123032"/>
          </a:xfrm>
          <a:prstGeom prst="rect">
            <a:avLst/>
          </a:prstGeom>
        </p:spPr>
      </p:pic>
      <p:pic>
        <p:nvPicPr>
          <p:cNvPr id="1026" name="Picture 2" descr="http://img1.liveinternet.ru/images/attach/b/3/9/343/9343114_svech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14" y="2718935"/>
            <a:ext cx="2548748" cy="33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54" y="274638"/>
            <a:ext cx="10995546" cy="1144730"/>
          </a:xfrm>
        </p:spPr>
        <p:txBody>
          <a:bodyPr/>
          <a:lstStyle/>
          <a:p>
            <a:r>
              <a:rPr lang="ru-RU" dirty="0" smtClean="0"/>
              <a:t>Прочитайте текст параграфа </a:t>
            </a:r>
            <a:r>
              <a:rPr lang="ru-RU" dirty="0" err="1" smtClean="0"/>
              <a:t>стр</a:t>
            </a:r>
            <a:r>
              <a:rPr lang="ru-RU" dirty="0" smtClean="0"/>
              <a:t> 10-11.</a:t>
            </a:r>
            <a:br>
              <a:rPr lang="ru-RU" dirty="0" smtClean="0"/>
            </a:br>
            <a:r>
              <a:rPr lang="ru-RU" dirty="0" smtClean="0"/>
              <a:t>заполни схему!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44454" y="2019869"/>
            <a:ext cx="342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Явления </a:t>
            </a:r>
            <a:endParaRPr lang="ru-RU" sz="36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356143" y="2436631"/>
            <a:ext cx="1637731" cy="3275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125337" y="2436631"/>
            <a:ext cx="1651380" cy="3275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55093" y="3070746"/>
            <a:ext cx="3029803" cy="76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011236" y="2811944"/>
            <a:ext cx="3029803" cy="887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156346" y="3998794"/>
            <a:ext cx="0" cy="696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968" y="3998794"/>
            <a:ext cx="41433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5093" y="5158854"/>
            <a:ext cx="268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Особенности явлений 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245660" y="4943357"/>
            <a:ext cx="3439236" cy="10753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05" y="4694830"/>
            <a:ext cx="3462338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19916" y="4974188"/>
            <a:ext cx="30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Особенности явлений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075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012747" y="187518"/>
            <a:ext cx="2906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</a:t>
            </a:r>
            <a:endParaRPr lang="ru-RU" altLang="ru-RU" sz="4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930973" y="1173303"/>
            <a:ext cx="3547415" cy="70788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7060497" y="1246121"/>
            <a:ext cx="4022817" cy="646331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</a:t>
            </a:r>
            <a:endParaRPr lang="ru-RU" altLang="ru-RU" sz="3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704681" y="780946"/>
            <a:ext cx="1357312" cy="36043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869850" y="733426"/>
            <a:ext cx="1437482" cy="40795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210899" y="2373283"/>
            <a:ext cx="714375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8951892" y="2335223"/>
            <a:ext cx="714375" cy="15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789" y="2866965"/>
            <a:ext cx="433459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изменяются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размеры, форма тел, агрегатное состояние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44847" y="2693204"/>
            <a:ext cx="51339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одни вещества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превращаются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в другие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(химические реакции)</a:t>
            </a:r>
          </a:p>
        </p:txBody>
      </p:sp>
      <p:pic>
        <p:nvPicPr>
          <p:cNvPr id="26639" name="Picture 5" descr="http://2.bp.blogspot.com/-yqoSZrL-cpU/Tx_33G7BupI/AAAAAAAAA-A/d_Jj7zcAfuk/s1600/Choosing-the-right-Promotional-Pen-Main-Image-e1305747098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314" y="124484"/>
            <a:ext cx="10318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6398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00064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626</Words>
  <Application>Microsoft Office PowerPoint</Application>
  <PresentationFormat>Широкоэкранный</PresentationFormat>
  <Paragraphs>120</Paragraphs>
  <Slides>27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Оформление по умолчанию</vt:lpstr>
      <vt:lpstr>000064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 Превращение веществ. Роль химии в жизни человека</vt:lpstr>
      <vt:lpstr>Цель урока: научаться отличать химические явления от физических  </vt:lpstr>
      <vt:lpstr>Прочитайте текст параграфа стр 10-11. заполни схему!</vt:lpstr>
      <vt:lpstr>Презентация PowerPoint</vt:lpstr>
      <vt:lpstr>Распредели на физические и химические явления </vt:lpstr>
      <vt:lpstr>Презентация PowerPoint</vt:lpstr>
      <vt:lpstr>«химия вокруг нас»</vt:lpstr>
      <vt:lpstr>Презентация PowerPoint</vt:lpstr>
      <vt:lpstr>Презентация PowerPoint</vt:lpstr>
      <vt:lpstr>Явления, протекающие в чайнике.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на самоподготовку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u146 u146</dc:creator>
  <cp:lastModifiedBy>Daria</cp:lastModifiedBy>
  <cp:revision>15</cp:revision>
  <dcterms:created xsi:type="dcterms:W3CDTF">2016-09-01T11:26:59Z</dcterms:created>
  <dcterms:modified xsi:type="dcterms:W3CDTF">2021-12-12T15:44:37Z</dcterms:modified>
</cp:coreProperties>
</file>