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0" r:id="rId3"/>
    <p:sldId id="281" r:id="rId4"/>
    <p:sldId id="282" r:id="rId5"/>
    <p:sldId id="283" r:id="rId6"/>
    <p:sldId id="287" r:id="rId7"/>
    <p:sldId id="288" r:id="rId8"/>
    <p:sldId id="286" r:id="rId9"/>
    <p:sldId id="289" r:id="rId10"/>
    <p:sldId id="273" r:id="rId11"/>
    <p:sldId id="259" r:id="rId12"/>
    <p:sldId id="276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690" y="20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.kubannet.ru/" TargetMode="External"/><Relationship Id="rId2" Type="http://schemas.openxmlformats.org/officeDocument/2006/relationships/hyperlink" Target="http://www.edu.kuba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fipi.ru/" TargetMode="External"/><Relationship Id="rId4" Type="http://schemas.openxmlformats.org/officeDocument/2006/relationships/hyperlink" Target="http://idppo.kubannet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85720"/>
            <a:ext cx="6515100" cy="8001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Порядок проведения государственной итоговой аттестации по образовательным программам основного общего образования (утвержден приказом МОН РФ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№ 1394 от 25.12.2013г.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(с изменениями и дополнениями от 15.05.2014г., 30.07.2014г., 07.07.2015г.)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5" descr="добрый день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1"/>
            <a:ext cx="2638623" cy="26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22"/>
          <p:cNvSpPr>
            <a:spLocks noChangeArrowheads="1" noChangeShapeType="1" noTextEdit="1"/>
          </p:cNvSpPr>
          <p:nvPr/>
        </p:nvSpPr>
        <p:spPr bwMode="auto">
          <a:xfrm>
            <a:off x="3107531" y="476251"/>
            <a:ext cx="3268266" cy="24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УДАЧА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с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нами!</a:t>
            </a:r>
          </a:p>
        </p:txBody>
      </p:sp>
      <p:sp>
        <p:nvSpPr>
          <p:cNvPr id="33796" name="WordArt 24"/>
          <p:cNvSpPr>
            <a:spLocks noChangeArrowheads="1" noChangeShapeType="1" noTextEdit="1"/>
          </p:cNvSpPr>
          <p:nvPr/>
        </p:nvSpPr>
        <p:spPr bwMode="auto">
          <a:xfrm rot="-1118618">
            <a:off x="431059" y="417944"/>
            <a:ext cx="644129" cy="3242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ГИА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33797" name="Рисунок 26" descr="123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8977">
            <a:off x="1082279" y="107951"/>
            <a:ext cx="596503" cy="11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24" descr="i5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269">
            <a:off x="1090612" y="2796117"/>
            <a:ext cx="576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26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3800" name="Rectangle 27"/>
          <p:cNvSpPr>
            <a:spLocks noChangeArrowheads="1"/>
          </p:cNvSpPr>
          <p:nvPr/>
        </p:nvSpPr>
        <p:spPr bwMode="auto">
          <a:xfrm>
            <a:off x="0" y="483513"/>
            <a:ext cx="45531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90488" algn="l" eaLnBrk="0" hangingPunct="0"/>
            <a:r>
              <a:rPr lang="ru-RU" sz="3200" dirty="0">
                <a:solidFill>
                  <a:srgbClr val="993366"/>
                </a:solidFill>
                <a:cs typeface="Times New Roman" pitchFamily="18" charset="0"/>
              </a:rPr>
              <a:t>                                              </a:t>
            </a:r>
            <a:endParaRPr lang="ru-RU" sz="1100" dirty="0"/>
          </a:p>
          <a:p>
            <a:pPr indent="90488" algn="l" eaLnBrk="0" hangingPunct="0"/>
            <a:endParaRPr lang="ru-RU" dirty="0"/>
          </a:p>
        </p:txBody>
      </p:sp>
      <p:sp>
        <p:nvSpPr>
          <p:cNvPr id="33801" name="Rectangle 28"/>
          <p:cNvSpPr>
            <a:spLocks noChangeArrowheads="1"/>
          </p:cNvSpPr>
          <p:nvPr/>
        </p:nvSpPr>
        <p:spPr bwMode="auto">
          <a:xfrm>
            <a:off x="0" y="2263270"/>
            <a:ext cx="6858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90488" algn="l" eaLnBrk="0" hangingPunct="0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90488" algn="ctr" eaLnBrk="0" hangingPunct="0"/>
            <a:r>
              <a:rPr lang="ru-RU" sz="2800" dirty="0">
                <a:solidFill>
                  <a:srgbClr val="993366"/>
                </a:solidFill>
                <a:cs typeface="Times New Roman" pitchFamily="18" charset="0"/>
              </a:rPr>
              <a:t>         </a:t>
            </a:r>
            <a:endParaRPr lang="ru-RU" sz="2800" dirty="0" smtClean="0">
              <a:solidFill>
                <a:srgbClr val="993366"/>
              </a:solidFill>
              <a:cs typeface="Times New Roman" pitchFamily="18" charset="0"/>
            </a:endParaRPr>
          </a:p>
          <a:p>
            <a:pPr indent="90488" algn="ctr" eaLnBrk="0" hangingPunct="0"/>
            <a:endParaRPr lang="ru-RU" sz="2800" dirty="0">
              <a:solidFill>
                <a:srgbClr val="99336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90488" algn="ctr" eaLnBrk="0" hangingPunct="0"/>
            <a:endParaRPr lang="ru-RU" sz="2800" dirty="0" smtClean="0">
              <a:solidFill>
                <a:srgbClr val="99336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90488" algn="ctr" eaLnBrk="0" hangingPunct="0"/>
            <a:r>
              <a:rPr lang="ru-RU" sz="4000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</a:t>
            </a:r>
            <a:r>
              <a:rPr lang="ru-RU" sz="40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endParaRPr lang="ru-RU" sz="4000" dirty="0" smtClean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 eaLnBrk="0" hangingPunct="0"/>
            <a:r>
              <a:rPr lang="ru-RU" sz="4000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 ГИА можно </a:t>
            </a:r>
            <a:r>
              <a:rPr lang="ru-RU" sz="40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узнать: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 algn="l" eaLnBrk="0" hangingPunct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90488" algn="ctr" eaLnBrk="0" hangingPunct="0"/>
            <a:r>
              <a:rPr lang="ru-RU" sz="2800" u="sng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Петросян Ольга </a:t>
            </a:r>
            <a:r>
              <a:rPr lang="ru-RU" sz="2800" u="sng" dirty="0" err="1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Рафиковна</a:t>
            </a:r>
            <a:endParaRPr lang="ru-RU" sz="2800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 algn="l" eaLnBrk="0" hangingPunct="0"/>
            <a:r>
              <a:rPr lang="ru-RU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тел.: </a:t>
            </a:r>
            <a:r>
              <a:rPr lang="ru-RU" sz="2800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8-918-498-21-21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 algn="l" eaLnBrk="0" hangingPunct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indent="90488" algn="ctr" eaLnBrk="0" hangingPunct="0"/>
            <a:r>
              <a:rPr lang="ru-RU" sz="2800" u="sng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</a:t>
            </a:r>
            <a:r>
              <a:rPr lang="ru-RU" sz="2800" u="sng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Анатольевна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 algn="l" eaLnBrk="0" hangingPunct="0"/>
            <a:r>
              <a:rPr lang="ru-RU" sz="28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тел.:5-29-92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727201"/>
            <a:ext cx="6686550" cy="64410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науки Краснодарского края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www.edu.kuban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net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-ГУ КК ЦОКО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www.gas.kubannet.ru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-ККИДППО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idppo.kubannet.ru</a:t>
            </a:r>
            <a:endParaRPr lang="ru-RU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образцы</a:t>
            </a:r>
          </a:p>
          <a:p>
            <a:pPr>
              <a:buNone/>
            </a:pPr>
            <a:r>
              <a:rPr lang="en-US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www.fipi.ru</a:t>
            </a:r>
            <a:endParaRPr lang="ru-RU" sz="3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МАОУ СОШ № 12</a:t>
            </a:r>
          </a:p>
          <a:p>
            <a:r>
              <a:rPr lang="en-US" sz="3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http://gel-school-</a:t>
            </a:r>
            <a:r>
              <a:rPr lang="ru-RU" sz="3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000" b="1" u="sng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0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184"/>
            <a:ext cx="6172200" cy="751416"/>
          </a:xfrm>
        </p:spPr>
        <p:txBody>
          <a:bodyPr>
            <a:normAutofit/>
          </a:bodyPr>
          <a:lstStyle/>
          <a:p>
            <a:endParaRPr lang="ru-RU" sz="4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6858000" cy="1016000"/>
            <a:chOff x="0" y="0"/>
            <a:chExt cx="5760" cy="527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5576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7222" name="Picture 6" descr="Логотип Края и РФ с картой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884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386013" y="4347634"/>
            <a:ext cx="2786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Нормативные документы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2386013" y="4347634"/>
            <a:ext cx="2786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Нормативные документы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964785" y="6191262"/>
            <a:ext cx="2786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Нормативные документы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1714501" y="203201"/>
            <a:ext cx="4102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Информационные сайты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60735" y="0"/>
            <a:ext cx="653653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МАОУ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к  ГИА </a:t>
            </a:r>
            <a:r>
              <a:rPr lang="ru-RU" sz="2800" dirty="0" smtClean="0">
                <a:solidFill>
                  <a:srgbClr val="002060"/>
                </a:solidFill>
              </a:rPr>
              <a:t>информационно-разъяснительная </a:t>
            </a:r>
            <a:r>
              <a:rPr lang="ru-RU" sz="2800" dirty="0">
                <a:solidFill>
                  <a:srgbClr val="002060"/>
                </a:solidFill>
              </a:rPr>
              <a:t>работа;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текущий  контроль посещаемости, успеваемости;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проведение КДР;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оповещение родителей о результатах контрольных работ (дневник, электронный журнал «Сетевой город. Образование»).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организация и проведение дополнительных консультаций;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6577320"/>
            <a:ext cx="2932790" cy="11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666723"/>
            <a:ext cx="6300810" cy="82868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Допуск к ГИА </a:t>
            </a:r>
          </a:p>
          <a:p>
            <a:pPr algn="just"/>
            <a:r>
              <a:rPr lang="ru-RU" sz="6500" b="1" dirty="0" smtClean="0">
                <a:solidFill>
                  <a:srgbClr val="C00000"/>
                </a:solidFill>
              </a:rPr>
              <a:t>П.3.9.</a:t>
            </a:r>
            <a:r>
              <a:rPr lang="ru-RU" sz="6500" b="1" dirty="0" smtClean="0">
                <a:solidFill>
                  <a:srgbClr val="002060"/>
                </a:solidFill>
              </a:rPr>
              <a:t> К ГИА допускаются обучающиеся, не имеющие академической задолженности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endParaRPr lang="en-US" sz="6500" b="1" dirty="0" smtClean="0">
              <a:solidFill>
                <a:srgbClr val="002060"/>
              </a:solidFill>
            </a:endParaRPr>
          </a:p>
          <a:p>
            <a:pPr algn="just"/>
            <a:endParaRPr lang="ru-RU" sz="5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500" b="1" dirty="0" smtClean="0">
                <a:solidFill>
                  <a:srgbClr val="002060"/>
                </a:solidFill>
              </a:rPr>
              <a:t>Решение о допуске принимает педсовет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C00000"/>
                </a:solidFill>
              </a:rPr>
              <a:t>не позднее 25.05.2015г.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750867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П.1.4 обучающиеся по общеобразовательной программе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СДАЮТ</a:t>
            </a:r>
            <a:r>
              <a:rPr lang="ru-RU" sz="3200" b="1" dirty="0" smtClean="0">
                <a:solidFill>
                  <a:srgbClr val="002060"/>
                </a:solidFill>
              </a:rPr>
              <a:t> не менее четырех экзаменов: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</a:rPr>
              <a:t>обязательные экзамены по русскому языку и математике;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экзамены по выбору </a:t>
            </a:r>
            <a:r>
              <a:rPr lang="ru-RU" sz="3200" b="1" dirty="0" smtClean="0">
                <a:solidFill>
                  <a:srgbClr val="002060"/>
                </a:solidFill>
              </a:rPr>
              <a:t>обучающегося </a:t>
            </a:r>
            <a:r>
              <a:rPr lang="ru-RU" sz="4800" b="1" dirty="0" smtClean="0">
                <a:solidFill>
                  <a:srgbClr val="C00000"/>
                </a:solidFill>
              </a:rPr>
              <a:t>по двум </a:t>
            </a:r>
            <a:r>
              <a:rPr lang="ru-RU" sz="3600" b="1" dirty="0" smtClean="0">
                <a:solidFill>
                  <a:srgbClr val="C00000"/>
                </a:solidFill>
              </a:rPr>
              <a:t>учебным предметам</a:t>
            </a:r>
            <a:r>
              <a:rPr lang="ru-RU" sz="3600" dirty="0" smtClean="0"/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из числа учебных предметов: физика, химия, биология, литература, география, история, обществознание, иностранные языки (английский, французский, немецкий и испанский языки), информатика и информационно-коммуникационные технологии (ИКТ).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2" y="447795"/>
            <a:ext cx="64294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П.2.7. ГИА проводится: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основного государственного экзамена (ОГЭ)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контрольных измерительных материалов (по текстам </a:t>
            </a:r>
            <a:r>
              <a:rPr lang="ru-RU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форме государственного выпускного экзамена (ГВЭ) -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и устные экзамены с использованием текстов, тем, заданий, билетов для обучающихся…..с ограниченными возможностями здоровья, обучающихся детей-инвалидов и инвалидов, освоивших образовательные программы основного общего образования.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7380312"/>
            <a:ext cx="2367639" cy="9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33" y="476222"/>
            <a:ext cx="664373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Допуск к ГИА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П.1.9. </a:t>
            </a:r>
            <a:r>
              <a:rPr lang="ru-RU" sz="3600" b="1" dirty="0" smtClean="0">
                <a:solidFill>
                  <a:srgbClr val="002060"/>
                </a:solidFill>
              </a:rPr>
              <a:t>ОБУЧАЮЩИЕСЯ ПОДАЮТ заявление, на имя директора школы  </a:t>
            </a:r>
            <a:r>
              <a:rPr lang="ru-RU" sz="3600" b="1" u="sng" dirty="0" smtClean="0">
                <a:solidFill>
                  <a:srgbClr val="C00000"/>
                </a:solidFill>
              </a:rPr>
              <a:t>до 1 марта.</a:t>
            </a: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В заявлении указывают:</a:t>
            </a:r>
          </a:p>
          <a:p>
            <a:pPr>
              <a:buFont typeface="Arial" pitchFamily="34" charset="0"/>
              <a:buChar char="•"/>
            </a:pPr>
            <a:r>
              <a:rPr lang="ru-RU" sz="3600" b="1" u="sng" dirty="0" smtClean="0">
                <a:solidFill>
                  <a:srgbClr val="002060"/>
                </a:solidFill>
              </a:rPr>
              <a:t> перечень экзаменов;</a:t>
            </a:r>
          </a:p>
          <a:p>
            <a:pPr>
              <a:buFont typeface="Arial" pitchFamily="34" charset="0"/>
              <a:buChar char="•"/>
            </a:pPr>
            <a:r>
              <a:rPr lang="ru-RU" sz="3600" b="1" u="sng" dirty="0" smtClean="0">
                <a:solidFill>
                  <a:srgbClr val="002060"/>
                </a:solidFill>
              </a:rPr>
              <a:t> форму проведения экзаменов</a:t>
            </a:r>
          </a:p>
          <a:p>
            <a:endParaRPr lang="ru-RU" sz="3600" b="1" u="sng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РОДИТЕЛИ знакомятся с заявлением </a:t>
            </a:r>
            <a:r>
              <a:rPr lang="ru-RU" sz="3600" b="1" dirty="0" smtClean="0">
                <a:solidFill>
                  <a:srgbClr val="C00000"/>
                </a:solidFill>
              </a:rPr>
              <a:t>под роспись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7" y="6732240"/>
            <a:ext cx="261502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1" y="-2506859"/>
            <a:ext cx="6148609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П.6.42. Во время экзамена обучающиеся соблюдают установленный порядок проведения ГИА и следуют указаниям организаторов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на рабочем столе обучающегося, помимо экзаменационных материалов, находятся: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ручка;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документ, удостоверяющий личность;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средства обучения и воспитания (разрешенные);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лекарства и питание (при необходимости);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обучающиеся оставляют в специально выделенном месте для личных вещей обучающихся в здании (комплексе зданий), где расположен ППЭ.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23" y="7380312"/>
            <a:ext cx="20546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1" y="-2506859"/>
            <a:ext cx="6697289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П.6.42.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 должны общаться друг с другом, не могут свободно перемещаться по аудитории. Во время экзамена обучающиеся могут выходить из аудитории и перемещаться по ППЭ в сопровождении одного из организаторов. При выходе из аудитории обучающиеся оставляют экзаменационные материалы и черновики на рабочем столе.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экзамена в ППЭ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обучающимся - 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23" y="6876256"/>
            <a:ext cx="20546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1" y="476222"/>
            <a:ext cx="669728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П.9. ОЦЕНКА РЕЗУЛЬТАТОВ ГИА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П.9.60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удовлетворительными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обучающийся по обязательным учебным предметам набрал минимальное количество баллов, которое устанавливается органом исполнительной власти субъекта РФ.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П.9.61.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из этих предметов на ГИА в дополнительные сроки, предоставляется право пройти ГИА по соответствующим учебным предметам не ранее 1 сентября текущего года в сроки и формах, устанавливаемых настоящим Порядком.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ogo_gia_2014_11_25_08_59_47_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23" y="6876256"/>
            <a:ext cx="20546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4" y="827584"/>
            <a:ext cx="6018473" cy="29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8" y="3780228"/>
            <a:ext cx="36674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5064" y="594015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Полный текст документов размещен на сайте школы в разделе «Профильное обучение»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1084</TotalTime>
  <Words>600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Порядок проведения государственной итоговой аттестации по образовательным программам основного общего образования (утвержден приказом МОН РФ  № 1394 от 25.12.2013г.  (с изменениями и дополнениями от 15.05.2014г., 30.07.2014г., 07.07.2015г.)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школа12</cp:lastModifiedBy>
  <cp:revision>145</cp:revision>
  <cp:lastPrinted>2015-11-18T05:16:23Z</cp:lastPrinted>
  <dcterms:modified xsi:type="dcterms:W3CDTF">2015-12-10T06:41:51Z</dcterms:modified>
</cp:coreProperties>
</file>